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2563acf25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2563acf25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2563acf25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2563acf25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563acf25b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563acf25b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563acf25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563acf25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563acf25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563acf25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563acf25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563acf25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563acf25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563acf25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2563acf25b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2563acf25b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563acf25b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563acf25b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563acf25b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563acf25b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563acf37d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563acf37d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2563acf37d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2563acf37d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563acf37d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563acf37d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563acf37d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563acf37d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2563acf25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2563acf25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2563acf25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2563acf25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2563acf25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2563acf25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563acf25b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2563acf25b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563acf25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2563acf25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2563acf25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2563acf25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2563acf25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2563acf25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29.png"/><Relationship Id="rId7"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9.png"/><Relationship Id="rId5" Type="http://schemas.openxmlformats.org/officeDocument/2006/relationships/image" Target="../media/image31.png"/><Relationship Id="rId6" Type="http://schemas.openxmlformats.org/officeDocument/2006/relationships/image" Target="../media/image33.png"/><Relationship Id="rId7"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28.png"/><Relationship Id="rId5" Type="http://schemas.openxmlformats.org/officeDocument/2006/relationships/image" Target="../media/image38.png"/><Relationship Id="rId6"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20267" l="13008" r="12531" t="11538"/>
          <a:stretch/>
        </p:blipFill>
        <p:spPr>
          <a:xfrm>
            <a:off x="3697000" y="946038"/>
            <a:ext cx="5325225" cy="3251425"/>
          </a:xfrm>
          <a:prstGeom prst="rect">
            <a:avLst/>
          </a:prstGeom>
          <a:noFill/>
          <a:ln>
            <a:noFill/>
          </a:ln>
        </p:spPr>
      </p:pic>
      <p:sp>
        <p:nvSpPr>
          <p:cNvPr id="55" name="Google Shape;55;p13"/>
          <p:cNvSpPr txBox="1"/>
          <p:nvPr/>
        </p:nvSpPr>
        <p:spPr>
          <a:xfrm>
            <a:off x="505950" y="815113"/>
            <a:ext cx="4394100" cy="304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600">
                <a:solidFill>
                  <a:schemeClr val="lt1"/>
                </a:solidFill>
                <a:latin typeface="Impact"/>
                <a:ea typeface="Impact"/>
                <a:cs typeface="Impact"/>
                <a:sym typeface="Impact"/>
              </a:rPr>
              <a:t>SC</a:t>
            </a:r>
            <a:r>
              <a:rPr lang="en" sz="4600">
                <a:solidFill>
                  <a:schemeClr val="lt1"/>
                </a:solidFill>
                <a:latin typeface="Impact"/>
                <a:ea typeface="Impact"/>
                <a:cs typeface="Impact"/>
                <a:sym typeface="Impact"/>
              </a:rPr>
              <a:t>1015</a:t>
            </a:r>
            <a:endParaRPr sz="4600">
              <a:solidFill>
                <a:schemeClr val="lt1"/>
              </a:solidFill>
              <a:latin typeface="Impact"/>
              <a:ea typeface="Impact"/>
              <a:cs typeface="Impact"/>
              <a:sym typeface="Impact"/>
            </a:endParaRPr>
          </a:p>
          <a:p>
            <a:pPr indent="0" lvl="0" marL="0" rtl="0" algn="l">
              <a:spcBef>
                <a:spcPts val="0"/>
              </a:spcBef>
              <a:spcAft>
                <a:spcPts val="0"/>
              </a:spcAft>
              <a:buNone/>
            </a:pPr>
            <a:r>
              <a:rPr lang="en" sz="7000">
                <a:solidFill>
                  <a:schemeClr val="lt1"/>
                </a:solidFill>
                <a:latin typeface="Impact"/>
                <a:ea typeface="Impact"/>
                <a:cs typeface="Impact"/>
                <a:sym typeface="Impact"/>
              </a:rPr>
              <a:t>Mini</a:t>
            </a:r>
            <a:endParaRPr sz="7000">
              <a:solidFill>
                <a:schemeClr val="lt1"/>
              </a:solidFill>
              <a:latin typeface="Impact"/>
              <a:ea typeface="Impact"/>
              <a:cs typeface="Impact"/>
              <a:sym typeface="Impact"/>
            </a:endParaRPr>
          </a:p>
          <a:p>
            <a:pPr indent="0" lvl="0" marL="0" rtl="0" algn="l">
              <a:spcBef>
                <a:spcPts val="0"/>
              </a:spcBef>
              <a:spcAft>
                <a:spcPts val="0"/>
              </a:spcAft>
              <a:buNone/>
            </a:pPr>
            <a:r>
              <a:rPr lang="en" sz="7000">
                <a:solidFill>
                  <a:schemeClr val="lt1"/>
                </a:solidFill>
                <a:latin typeface="Impact"/>
                <a:ea typeface="Impact"/>
                <a:cs typeface="Impact"/>
                <a:sym typeface="Impact"/>
              </a:rPr>
              <a:t>Project</a:t>
            </a:r>
            <a:endParaRPr sz="7000">
              <a:solidFill>
                <a:schemeClr val="lt1"/>
              </a:solidFill>
              <a:latin typeface="Impact"/>
              <a:ea typeface="Impact"/>
              <a:cs typeface="Impact"/>
              <a:sym typeface="Impact"/>
            </a:endParaRPr>
          </a:p>
        </p:txBody>
      </p:sp>
      <p:sp>
        <p:nvSpPr>
          <p:cNvPr id="56" name="Google Shape;56;p13"/>
          <p:cNvSpPr txBox="1"/>
          <p:nvPr/>
        </p:nvSpPr>
        <p:spPr>
          <a:xfrm>
            <a:off x="505950" y="3862813"/>
            <a:ext cx="356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6B26B"/>
                </a:solidFill>
              </a:rPr>
              <a:t>Group K - Wang Ciyun &amp; Zhang Yuxuan</a:t>
            </a:r>
            <a:endParaRPr b="1">
              <a:solidFill>
                <a:srgbClr val="F6B26B"/>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20" name="Shape 120"/>
        <p:cNvGrpSpPr/>
        <p:nvPr/>
      </p:nvGrpSpPr>
      <p:grpSpPr>
        <a:xfrm>
          <a:off x="0" y="0"/>
          <a:ext cx="0" cy="0"/>
          <a:chOff x="0" y="0"/>
          <a:chExt cx="0" cy="0"/>
        </a:xfrm>
      </p:grpSpPr>
      <p:pic>
        <p:nvPicPr>
          <p:cNvPr id="121" name="Google Shape;121;p22"/>
          <p:cNvPicPr preferRelativeResize="0"/>
          <p:nvPr/>
        </p:nvPicPr>
        <p:blipFill>
          <a:blip r:embed="rId3">
            <a:alphaModFix/>
          </a:blip>
          <a:stretch>
            <a:fillRect/>
          </a:stretch>
        </p:blipFill>
        <p:spPr>
          <a:xfrm>
            <a:off x="384048" y="1187925"/>
            <a:ext cx="5691501" cy="1597700"/>
          </a:xfrm>
          <a:prstGeom prst="rect">
            <a:avLst/>
          </a:prstGeom>
          <a:noFill/>
          <a:ln>
            <a:noFill/>
          </a:ln>
        </p:spPr>
      </p:pic>
      <p:pic>
        <p:nvPicPr>
          <p:cNvPr id="122" name="Google Shape;122;p22"/>
          <p:cNvPicPr preferRelativeResize="0"/>
          <p:nvPr/>
        </p:nvPicPr>
        <p:blipFill>
          <a:blip r:embed="rId4">
            <a:alphaModFix/>
          </a:blip>
          <a:stretch>
            <a:fillRect/>
          </a:stretch>
        </p:blipFill>
        <p:spPr>
          <a:xfrm>
            <a:off x="1519948" y="3010800"/>
            <a:ext cx="4555602" cy="1827955"/>
          </a:xfrm>
          <a:prstGeom prst="rect">
            <a:avLst/>
          </a:prstGeom>
          <a:noFill/>
          <a:ln>
            <a:noFill/>
          </a:ln>
        </p:spPr>
      </p:pic>
      <p:sp>
        <p:nvSpPr>
          <p:cNvPr id="123" name="Google Shape;123;p22"/>
          <p:cNvSpPr txBox="1"/>
          <p:nvPr/>
        </p:nvSpPr>
        <p:spPr>
          <a:xfrm>
            <a:off x="457200" y="375175"/>
            <a:ext cx="534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Impact"/>
                <a:ea typeface="Impact"/>
                <a:cs typeface="Impact"/>
                <a:sym typeface="Impact"/>
              </a:rPr>
              <a:t>Numeric Variable - SleepTime</a:t>
            </a:r>
            <a:endParaRPr sz="2400">
              <a:latin typeface="Impact"/>
              <a:ea typeface="Impact"/>
              <a:cs typeface="Impact"/>
              <a:sym typeface="Impact"/>
            </a:endParaRPr>
          </a:p>
        </p:txBody>
      </p:sp>
      <p:sp>
        <p:nvSpPr>
          <p:cNvPr id="124" name="Google Shape;124;p22"/>
          <p:cNvSpPr txBox="1"/>
          <p:nvPr>
            <p:ph type="ctrTitle"/>
          </p:nvPr>
        </p:nvSpPr>
        <p:spPr>
          <a:xfrm>
            <a:off x="6156150" y="1187925"/>
            <a:ext cx="2579100" cy="2026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75% of the data in the range of 6 to 8 hours.</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en" sz="1200"/>
              <a:t>Most entries falls within the range around 4 to 9 for SleepTime.</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en" sz="1200"/>
              <a:t>Useful predictor for the decision tree.</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3CE"/>
        </a:solidFill>
      </p:bgPr>
    </p:bg>
    <p:spTree>
      <p:nvGrpSpPr>
        <p:cNvPr id="128" name="Shape 128"/>
        <p:cNvGrpSpPr/>
        <p:nvPr/>
      </p:nvGrpSpPr>
      <p:grpSpPr>
        <a:xfrm>
          <a:off x="0" y="0"/>
          <a:ext cx="0" cy="0"/>
          <a:chOff x="0" y="0"/>
          <a:chExt cx="0" cy="0"/>
        </a:xfrm>
      </p:grpSpPr>
      <p:sp>
        <p:nvSpPr>
          <p:cNvPr id="129" name="Google Shape;129;p23"/>
          <p:cNvSpPr txBox="1"/>
          <p:nvPr/>
        </p:nvSpPr>
        <p:spPr>
          <a:xfrm>
            <a:off x="457200" y="583475"/>
            <a:ext cx="677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Impact"/>
                <a:ea typeface="Impact"/>
                <a:cs typeface="Impact"/>
                <a:sym typeface="Impact"/>
              </a:rPr>
              <a:t>Exploratory Data Analysis - Categorical Variables</a:t>
            </a:r>
            <a:endParaRPr sz="2400">
              <a:latin typeface="Impact"/>
              <a:ea typeface="Impact"/>
              <a:cs typeface="Impact"/>
              <a:sym typeface="Impact"/>
            </a:endParaRPr>
          </a:p>
        </p:txBody>
      </p:sp>
      <p:pic>
        <p:nvPicPr>
          <p:cNvPr id="130" name="Google Shape;130;p23"/>
          <p:cNvPicPr preferRelativeResize="0"/>
          <p:nvPr/>
        </p:nvPicPr>
        <p:blipFill>
          <a:blip r:embed="rId3">
            <a:alphaModFix/>
          </a:blip>
          <a:stretch>
            <a:fillRect/>
          </a:stretch>
        </p:blipFill>
        <p:spPr>
          <a:xfrm>
            <a:off x="947850" y="1644275"/>
            <a:ext cx="7248300" cy="2506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3CE"/>
        </a:solidFill>
      </p:bgPr>
    </p:bg>
    <p:spTree>
      <p:nvGrpSpPr>
        <p:cNvPr id="134" name="Shape 134"/>
        <p:cNvGrpSpPr/>
        <p:nvPr/>
      </p:nvGrpSpPr>
      <p:grpSpPr>
        <a:xfrm>
          <a:off x="0" y="0"/>
          <a:ext cx="0" cy="0"/>
          <a:chOff x="0" y="0"/>
          <a:chExt cx="0" cy="0"/>
        </a:xfrm>
      </p:grpSpPr>
      <p:sp>
        <p:nvSpPr>
          <p:cNvPr id="135" name="Google Shape;135;p24"/>
          <p:cNvSpPr txBox="1"/>
          <p:nvPr/>
        </p:nvSpPr>
        <p:spPr>
          <a:xfrm>
            <a:off x="457200" y="375175"/>
            <a:ext cx="496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Impact"/>
                <a:ea typeface="Impact"/>
                <a:cs typeface="Impact"/>
                <a:sym typeface="Impact"/>
              </a:rPr>
              <a:t>Categorical</a:t>
            </a:r>
            <a:r>
              <a:rPr lang="en" sz="2400">
                <a:latin typeface="Impact"/>
                <a:ea typeface="Impact"/>
                <a:cs typeface="Impact"/>
                <a:sym typeface="Impact"/>
              </a:rPr>
              <a:t> Variable - Smoking</a:t>
            </a:r>
            <a:endParaRPr sz="2400">
              <a:latin typeface="Impact"/>
              <a:ea typeface="Impact"/>
              <a:cs typeface="Impact"/>
              <a:sym typeface="Impact"/>
            </a:endParaRPr>
          </a:p>
        </p:txBody>
      </p:sp>
      <p:pic>
        <p:nvPicPr>
          <p:cNvPr id="136" name="Google Shape;136;p24"/>
          <p:cNvPicPr preferRelativeResize="0"/>
          <p:nvPr/>
        </p:nvPicPr>
        <p:blipFill>
          <a:blip r:embed="rId3">
            <a:alphaModFix/>
          </a:blip>
          <a:stretch>
            <a:fillRect/>
          </a:stretch>
        </p:blipFill>
        <p:spPr>
          <a:xfrm>
            <a:off x="1164525" y="2214225"/>
            <a:ext cx="2567551" cy="2553276"/>
          </a:xfrm>
          <a:prstGeom prst="rect">
            <a:avLst/>
          </a:prstGeom>
          <a:noFill/>
          <a:ln>
            <a:noFill/>
          </a:ln>
        </p:spPr>
      </p:pic>
      <p:pic>
        <p:nvPicPr>
          <p:cNvPr id="137" name="Google Shape;137;p24"/>
          <p:cNvPicPr preferRelativeResize="0"/>
          <p:nvPr/>
        </p:nvPicPr>
        <p:blipFill>
          <a:blip r:embed="rId4">
            <a:alphaModFix/>
          </a:blip>
          <a:stretch>
            <a:fillRect/>
          </a:stretch>
        </p:blipFill>
        <p:spPr>
          <a:xfrm>
            <a:off x="4242725" y="2214225"/>
            <a:ext cx="3736739" cy="2553274"/>
          </a:xfrm>
          <a:prstGeom prst="rect">
            <a:avLst/>
          </a:prstGeom>
          <a:noFill/>
          <a:ln>
            <a:noFill/>
          </a:ln>
        </p:spPr>
      </p:pic>
      <p:sp>
        <p:nvSpPr>
          <p:cNvPr id="138" name="Google Shape;138;p24"/>
          <p:cNvSpPr txBox="1"/>
          <p:nvPr>
            <p:ph type="ctrTitle"/>
          </p:nvPr>
        </p:nvSpPr>
        <p:spPr>
          <a:xfrm>
            <a:off x="588750" y="1060700"/>
            <a:ext cx="7966500" cy="9420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T</a:t>
            </a:r>
            <a:r>
              <a:rPr lang="en" sz="1200"/>
              <a:t>he entries ratio for HeartDisease when smoking is no is about 40:1 and 15:1 when yes, which is fair to say that if Smoking is No, most likely that the HeartDisease value will be No. It may not be equally obvious when Smoking is Yes as the ratio is only 15:1. However it is still a fairly useful predictor for the decision tree.</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3CE"/>
        </a:solidFill>
      </p:bgPr>
    </p:bg>
    <p:spTree>
      <p:nvGrpSpPr>
        <p:cNvPr id="142" name="Shape 142"/>
        <p:cNvGrpSpPr/>
        <p:nvPr/>
      </p:nvGrpSpPr>
      <p:grpSpPr>
        <a:xfrm>
          <a:off x="0" y="0"/>
          <a:ext cx="0" cy="0"/>
          <a:chOff x="0" y="0"/>
          <a:chExt cx="0" cy="0"/>
        </a:xfrm>
      </p:grpSpPr>
      <p:pic>
        <p:nvPicPr>
          <p:cNvPr id="143" name="Google Shape;143;p25"/>
          <p:cNvPicPr preferRelativeResize="0"/>
          <p:nvPr/>
        </p:nvPicPr>
        <p:blipFill>
          <a:blip r:embed="rId3">
            <a:alphaModFix/>
          </a:blip>
          <a:stretch>
            <a:fillRect/>
          </a:stretch>
        </p:blipFill>
        <p:spPr>
          <a:xfrm>
            <a:off x="1141750" y="2238275"/>
            <a:ext cx="2668021" cy="2553275"/>
          </a:xfrm>
          <a:prstGeom prst="rect">
            <a:avLst/>
          </a:prstGeom>
          <a:noFill/>
          <a:ln>
            <a:noFill/>
          </a:ln>
        </p:spPr>
      </p:pic>
      <p:pic>
        <p:nvPicPr>
          <p:cNvPr id="144" name="Google Shape;144;p25"/>
          <p:cNvPicPr preferRelativeResize="0"/>
          <p:nvPr/>
        </p:nvPicPr>
        <p:blipFill>
          <a:blip r:embed="rId4">
            <a:alphaModFix/>
          </a:blip>
          <a:stretch>
            <a:fillRect/>
          </a:stretch>
        </p:blipFill>
        <p:spPr>
          <a:xfrm>
            <a:off x="4219950" y="2238275"/>
            <a:ext cx="3782290" cy="2553275"/>
          </a:xfrm>
          <a:prstGeom prst="rect">
            <a:avLst/>
          </a:prstGeom>
          <a:noFill/>
          <a:ln>
            <a:noFill/>
          </a:ln>
        </p:spPr>
      </p:pic>
      <p:sp>
        <p:nvSpPr>
          <p:cNvPr id="145" name="Google Shape;145;p25"/>
          <p:cNvSpPr txBox="1"/>
          <p:nvPr/>
        </p:nvSpPr>
        <p:spPr>
          <a:xfrm>
            <a:off x="457200" y="375175"/>
            <a:ext cx="534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Impact"/>
                <a:ea typeface="Impact"/>
                <a:cs typeface="Impact"/>
                <a:sym typeface="Impact"/>
              </a:rPr>
              <a:t>Categorical</a:t>
            </a:r>
            <a:r>
              <a:rPr lang="en" sz="2400">
                <a:latin typeface="Impact"/>
                <a:ea typeface="Impact"/>
                <a:cs typeface="Impact"/>
                <a:sym typeface="Impact"/>
              </a:rPr>
              <a:t> Variable - AlcoholDrinking</a:t>
            </a:r>
            <a:endParaRPr sz="2400">
              <a:latin typeface="Impact"/>
              <a:ea typeface="Impact"/>
              <a:cs typeface="Impact"/>
              <a:sym typeface="Impact"/>
            </a:endParaRPr>
          </a:p>
        </p:txBody>
      </p:sp>
      <p:sp>
        <p:nvSpPr>
          <p:cNvPr id="146" name="Google Shape;146;p25"/>
          <p:cNvSpPr txBox="1"/>
          <p:nvPr>
            <p:ph type="ctrTitle"/>
          </p:nvPr>
        </p:nvSpPr>
        <p:spPr>
          <a:xfrm>
            <a:off x="630000" y="1032550"/>
            <a:ext cx="7884000" cy="9420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T</a:t>
            </a:r>
            <a:r>
              <a:rPr lang="en" sz="1200"/>
              <a:t>he entries ratio for HeartDisease when AlcoholDrinking is no is about 35:1 and 50:1 when smoking is yes. Which is fair to say that if AlcoholDrinking is No, most likely that the HeartDisease value will be No. And if AlcoholDrinking is Yes, most likely that the HeartDisease value will be No. Therefore it is quit a useful predictor for the decision tree.</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3CE"/>
        </a:solidFill>
      </p:bgPr>
    </p:bg>
    <p:spTree>
      <p:nvGrpSpPr>
        <p:cNvPr id="150" name="Shape 150"/>
        <p:cNvGrpSpPr/>
        <p:nvPr/>
      </p:nvGrpSpPr>
      <p:grpSpPr>
        <a:xfrm>
          <a:off x="0" y="0"/>
          <a:ext cx="0" cy="0"/>
          <a:chOff x="0" y="0"/>
          <a:chExt cx="0" cy="0"/>
        </a:xfrm>
      </p:grpSpPr>
      <p:pic>
        <p:nvPicPr>
          <p:cNvPr id="151" name="Google Shape;151;p26"/>
          <p:cNvPicPr preferRelativeResize="0"/>
          <p:nvPr/>
        </p:nvPicPr>
        <p:blipFill>
          <a:blip r:embed="rId3">
            <a:alphaModFix/>
          </a:blip>
          <a:stretch>
            <a:fillRect/>
          </a:stretch>
        </p:blipFill>
        <p:spPr>
          <a:xfrm>
            <a:off x="297775" y="2374287"/>
            <a:ext cx="2359575" cy="2346324"/>
          </a:xfrm>
          <a:prstGeom prst="rect">
            <a:avLst/>
          </a:prstGeom>
          <a:noFill/>
          <a:ln>
            <a:noFill/>
          </a:ln>
        </p:spPr>
      </p:pic>
      <p:sp>
        <p:nvSpPr>
          <p:cNvPr id="152" name="Google Shape;152;p26"/>
          <p:cNvSpPr txBox="1"/>
          <p:nvPr/>
        </p:nvSpPr>
        <p:spPr>
          <a:xfrm>
            <a:off x="457200" y="375175"/>
            <a:ext cx="534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Impact"/>
                <a:ea typeface="Impact"/>
                <a:cs typeface="Impact"/>
                <a:sym typeface="Impact"/>
              </a:rPr>
              <a:t>Categorical</a:t>
            </a:r>
            <a:r>
              <a:rPr lang="en" sz="2400">
                <a:latin typeface="Impact"/>
                <a:ea typeface="Impact"/>
                <a:cs typeface="Impact"/>
                <a:sym typeface="Impact"/>
              </a:rPr>
              <a:t> Variable - AgeCategory</a:t>
            </a:r>
            <a:endParaRPr sz="2400">
              <a:latin typeface="Impact"/>
              <a:ea typeface="Impact"/>
              <a:cs typeface="Impact"/>
              <a:sym typeface="Impact"/>
            </a:endParaRPr>
          </a:p>
        </p:txBody>
      </p:sp>
      <p:pic>
        <p:nvPicPr>
          <p:cNvPr id="153" name="Google Shape;153;p26"/>
          <p:cNvPicPr preferRelativeResize="0"/>
          <p:nvPr/>
        </p:nvPicPr>
        <p:blipFill>
          <a:blip r:embed="rId4">
            <a:alphaModFix/>
          </a:blip>
          <a:stretch>
            <a:fillRect/>
          </a:stretch>
        </p:blipFill>
        <p:spPr>
          <a:xfrm>
            <a:off x="2878625" y="2698913"/>
            <a:ext cx="5967624" cy="1697050"/>
          </a:xfrm>
          <a:prstGeom prst="rect">
            <a:avLst/>
          </a:prstGeom>
          <a:noFill/>
          <a:ln>
            <a:noFill/>
          </a:ln>
        </p:spPr>
      </p:pic>
      <p:sp>
        <p:nvSpPr>
          <p:cNvPr id="154" name="Google Shape;154;p26"/>
          <p:cNvSpPr txBox="1"/>
          <p:nvPr>
            <p:ph type="ctrTitle"/>
          </p:nvPr>
        </p:nvSpPr>
        <p:spPr>
          <a:xfrm>
            <a:off x="630000" y="1061200"/>
            <a:ext cx="7884000" cy="9420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T</a:t>
            </a:r>
            <a:r>
              <a:rPr lang="en" sz="1200"/>
              <a:t>he entries ratio for HeartDisease for each AgeCategory is high from AgeCategory 18-24 to 45-49. The ratio is slightly decrease within the range 50-54 to 70-74 and even lower for range 75-79. The number of yes for HeartDisease is increased when going up the AgeCategory. Therefore it is quit a useful predictor for the decision tree.</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3CE"/>
        </a:solidFill>
      </p:bgPr>
    </p:bg>
    <p:spTree>
      <p:nvGrpSpPr>
        <p:cNvPr id="158" name="Shape 158"/>
        <p:cNvGrpSpPr/>
        <p:nvPr/>
      </p:nvGrpSpPr>
      <p:grpSpPr>
        <a:xfrm>
          <a:off x="0" y="0"/>
          <a:ext cx="0" cy="0"/>
          <a:chOff x="0" y="0"/>
          <a:chExt cx="0" cy="0"/>
        </a:xfrm>
      </p:grpSpPr>
      <p:pic>
        <p:nvPicPr>
          <p:cNvPr id="159" name="Google Shape;159;p27"/>
          <p:cNvPicPr preferRelativeResize="0"/>
          <p:nvPr/>
        </p:nvPicPr>
        <p:blipFill>
          <a:blip r:embed="rId3">
            <a:alphaModFix/>
          </a:blip>
          <a:stretch>
            <a:fillRect/>
          </a:stretch>
        </p:blipFill>
        <p:spPr>
          <a:xfrm>
            <a:off x="696475" y="2270125"/>
            <a:ext cx="2573274" cy="2573274"/>
          </a:xfrm>
          <a:prstGeom prst="rect">
            <a:avLst/>
          </a:prstGeom>
          <a:noFill/>
          <a:ln>
            <a:noFill/>
          </a:ln>
        </p:spPr>
      </p:pic>
      <p:pic>
        <p:nvPicPr>
          <p:cNvPr id="160" name="Google Shape;160;p27"/>
          <p:cNvPicPr preferRelativeResize="0"/>
          <p:nvPr/>
        </p:nvPicPr>
        <p:blipFill>
          <a:blip r:embed="rId4">
            <a:alphaModFix/>
          </a:blip>
          <a:stretch>
            <a:fillRect/>
          </a:stretch>
        </p:blipFill>
        <p:spPr>
          <a:xfrm>
            <a:off x="3523925" y="2567788"/>
            <a:ext cx="4934002" cy="1977951"/>
          </a:xfrm>
          <a:prstGeom prst="rect">
            <a:avLst/>
          </a:prstGeom>
          <a:noFill/>
          <a:ln>
            <a:noFill/>
          </a:ln>
        </p:spPr>
      </p:pic>
      <p:sp>
        <p:nvSpPr>
          <p:cNvPr id="161" name="Google Shape;161;p27"/>
          <p:cNvSpPr txBox="1"/>
          <p:nvPr/>
        </p:nvSpPr>
        <p:spPr>
          <a:xfrm>
            <a:off x="457200" y="375175"/>
            <a:ext cx="534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Impact"/>
                <a:ea typeface="Impact"/>
                <a:cs typeface="Impact"/>
                <a:sym typeface="Impact"/>
              </a:rPr>
              <a:t>Categorical</a:t>
            </a:r>
            <a:r>
              <a:rPr lang="en" sz="2400">
                <a:latin typeface="Impact"/>
                <a:ea typeface="Impact"/>
                <a:cs typeface="Impact"/>
                <a:sym typeface="Impact"/>
              </a:rPr>
              <a:t> Variable - GenHealth</a:t>
            </a:r>
            <a:endParaRPr sz="2400">
              <a:latin typeface="Impact"/>
              <a:ea typeface="Impact"/>
              <a:cs typeface="Impact"/>
              <a:sym typeface="Impact"/>
            </a:endParaRPr>
          </a:p>
        </p:txBody>
      </p:sp>
      <p:sp>
        <p:nvSpPr>
          <p:cNvPr id="162" name="Google Shape;162;p27"/>
          <p:cNvSpPr txBox="1"/>
          <p:nvPr>
            <p:ph type="ctrTitle"/>
          </p:nvPr>
        </p:nvSpPr>
        <p:spPr>
          <a:xfrm>
            <a:off x="630000" y="1128700"/>
            <a:ext cx="7884000" cy="9420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T</a:t>
            </a:r>
            <a:r>
              <a:rPr lang="en" sz="1200"/>
              <a:t>he entries ratio for HeartDisease when GenHealth is Excellent, good and very good is very outstanding. Its is very likely to say that if GenHealth is in these categories, most likely they have no HeartDisease. Therefore it is quit a useful predictor for the decision tree.</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66" name="Shape 166"/>
        <p:cNvGrpSpPr/>
        <p:nvPr/>
      </p:nvGrpSpPr>
      <p:grpSpPr>
        <a:xfrm>
          <a:off x="0" y="0"/>
          <a:ext cx="0" cy="0"/>
          <a:chOff x="0" y="0"/>
          <a:chExt cx="0" cy="0"/>
        </a:xfrm>
      </p:grpSpPr>
      <p:pic>
        <p:nvPicPr>
          <p:cNvPr id="167" name="Google Shape;167;p28"/>
          <p:cNvPicPr preferRelativeResize="0"/>
          <p:nvPr/>
        </p:nvPicPr>
        <p:blipFill rotWithShape="1">
          <a:blip r:embed="rId3">
            <a:alphaModFix/>
          </a:blip>
          <a:srcRect b="0" l="12892" r="12929" t="0"/>
          <a:stretch/>
        </p:blipFill>
        <p:spPr>
          <a:xfrm>
            <a:off x="846600" y="720850"/>
            <a:ext cx="3845550" cy="3701800"/>
          </a:xfrm>
          <a:prstGeom prst="rect">
            <a:avLst/>
          </a:prstGeom>
          <a:noFill/>
          <a:ln>
            <a:noFill/>
          </a:ln>
        </p:spPr>
      </p:pic>
      <p:sp>
        <p:nvSpPr>
          <p:cNvPr id="168" name="Google Shape;168;p28"/>
          <p:cNvSpPr txBox="1"/>
          <p:nvPr>
            <p:ph type="ctrTitle"/>
          </p:nvPr>
        </p:nvSpPr>
        <p:spPr>
          <a:xfrm>
            <a:off x="5319450" y="2425838"/>
            <a:ext cx="2612400" cy="1356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Decision Tree</a:t>
            </a:r>
            <a:endParaRPr sz="1400"/>
          </a:p>
          <a:p>
            <a:pPr indent="-317500" lvl="0" marL="457200" rtl="0" algn="l">
              <a:lnSpc>
                <a:spcPct val="150000"/>
              </a:lnSpc>
              <a:spcBef>
                <a:spcPts val="0"/>
              </a:spcBef>
              <a:spcAft>
                <a:spcPts val="0"/>
              </a:spcAft>
              <a:buSzPts val="1400"/>
              <a:buChar char="●"/>
            </a:pPr>
            <a:r>
              <a:rPr lang="en" sz="1400"/>
              <a:t>Random Forest</a:t>
            </a:r>
            <a:endParaRPr sz="1400"/>
          </a:p>
          <a:p>
            <a:pPr indent="-317500" lvl="0" marL="457200" rtl="0" algn="l">
              <a:lnSpc>
                <a:spcPct val="150000"/>
              </a:lnSpc>
              <a:spcBef>
                <a:spcPts val="0"/>
              </a:spcBef>
              <a:spcAft>
                <a:spcPts val="0"/>
              </a:spcAft>
              <a:buSzPts val="1400"/>
              <a:buChar char="●"/>
            </a:pPr>
            <a:r>
              <a:rPr lang="en" sz="1400"/>
              <a:t>GridSearch</a:t>
            </a:r>
            <a:endParaRPr sz="1400"/>
          </a:p>
        </p:txBody>
      </p:sp>
      <p:sp>
        <p:nvSpPr>
          <p:cNvPr id="169" name="Google Shape;169;p28"/>
          <p:cNvSpPr txBox="1"/>
          <p:nvPr/>
        </p:nvSpPr>
        <p:spPr>
          <a:xfrm>
            <a:off x="5319450" y="1633163"/>
            <a:ext cx="2780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Impact"/>
                <a:ea typeface="Impact"/>
                <a:cs typeface="Impact"/>
                <a:sym typeface="Impact"/>
              </a:rPr>
              <a:t>Machine Learning</a:t>
            </a:r>
            <a:endParaRPr sz="2400">
              <a:latin typeface="Impact"/>
              <a:ea typeface="Impact"/>
              <a:cs typeface="Impact"/>
              <a:sym typeface="Impac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73" name="Shape 173"/>
        <p:cNvGrpSpPr/>
        <p:nvPr/>
      </p:nvGrpSpPr>
      <p:grpSpPr>
        <a:xfrm>
          <a:off x="0" y="0"/>
          <a:ext cx="0" cy="0"/>
          <a:chOff x="0" y="0"/>
          <a:chExt cx="0" cy="0"/>
        </a:xfrm>
      </p:grpSpPr>
      <p:sp>
        <p:nvSpPr>
          <p:cNvPr id="174" name="Google Shape;174;p29"/>
          <p:cNvSpPr txBox="1"/>
          <p:nvPr/>
        </p:nvSpPr>
        <p:spPr>
          <a:xfrm>
            <a:off x="457200" y="375175"/>
            <a:ext cx="8260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Impact"/>
                <a:ea typeface="Impact"/>
                <a:cs typeface="Impact"/>
                <a:sym typeface="Impact"/>
              </a:rPr>
              <a:t>What are the variables we used in the Decision Tree ?</a:t>
            </a:r>
            <a:endParaRPr sz="2400">
              <a:latin typeface="Impact"/>
              <a:ea typeface="Impact"/>
              <a:cs typeface="Impact"/>
              <a:sym typeface="Impact"/>
            </a:endParaRPr>
          </a:p>
        </p:txBody>
      </p:sp>
      <p:sp>
        <p:nvSpPr>
          <p:cNvPr id="175" name="Google Shape;175;p29"/>
          <p:cNvSpPr txBox="1"/>
          <p:nvPr/>
        </p:nvSpPr>
        <p:spPr>
          <a:xfrm>
            <a:off x="457200" y="2535625"/>
            <a:ext cx="8260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Impact"/>
                <a:ea typeface="Impact"/>
                <a:cs typeface="Impact"/>
                <a:sym typeface="Impact"/>
              </a:rPr>
              <a:t>What we need to do to create the Model ?</a:t>
            </a:r>
            <a:endParaRPr sz="2400">
              <a:latin typeface="Impact"/>
              <a:ea typeface="Impact"/>
              <a:cs typeface="Impact"/>
              <a:sym typeface="Impact"/>
            </a:endParaRPr>
          </a:p>
        </p:txBody>
      </p:sp>
      <p:sp>
        <p:nvSpPr>
          <p:cNvPr id="176" name="Google Shape;176;p29"/>
          <p:cNvSpPr txBox="1"/>
          <p:nvPr>
            <p:ph type="ctrTitle"/>
          </p:nvPr>
        </p:nvSpPr>
        <p:spPr>
          <a:xfrm>
            <a:off x="472700" y="3254000"/>
            <a:ext cx="7635300" cy="1356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Upsample the Response Variable</a:t>
            </a:r>
            <a:endParaRPr sz="1400"/>
          </a:p>
          <a:p>
            <a:pPr indent="-317500" lvl="0" marL="457200" rtl="0" algn="l">
              <a:lnSpc>
                <a:spcPct val="150000"/>
              </a:lnSpc>
              <a:spcBef>
                <a:spcPts val="0"/>
              </a:spcBef>
              <a:spcAft>
                <a:spcPts val="0"/>
              </a:spcAft>
              <a:buSzPts val="1400"/>
              <a:buChar char="●"/>
            </a:pPr>
            <a:r>
              <a:rPr lang="en" sz="1400"/>
              <a:t>Encode the Categorical Variables</a:t>
            </a:r>
            <a:endParaRPr sz="1400"/>
          </a:p>
          <a:p>
            <a:pPr indent="-317500" lvl="0" marL="457200" rtl="0" algn="l">
              <a:lnSpc>
                <a:spcPct val="150000"/>
              </a:lnSpc>
              <a:spcBef>
                <a:spcPts val="0"/>
              </a:spcBef>
              <a:spcAft>
                <a:spcPts val="0"/>
              </a:spcAft>
              <a:buSzPts val="1400"/>
              <a:buChar char="●"/>
            </a:pPr>
            <a:r>
              <a:rPr lang="en" sz="1400"/>
              <a:t>Apply </a:t>
            </a:r>
            <a:r>
              <a:rPr lang="en" sz="1400"/>
              <a:t>another tree based classifier </a:t>
            </a:r>
            <a:r>
              <a:rPr lang="en" sz="1400"/>
              <a:t>--</a:t>
            </a:r>
            <a:r>
              <a:rPr lang="en" sz="1400"/>
              <a:t> RandomForest</a:t>
            </a:r>
            <a:endParaRPr sz="1400"/>
          </a:p>
          <a:p>
            <a:pPr indent="-317500" lvl="0" marL="457200" rtl="0" algn="l">
              <a:lnSpc>
                <a:spcPct val="150000"/>
              </a:lnSpc>
              <a:spcBef>
                <a:spcPts val="0"/>
              </a:spcBef>
              <a:spcAft>
                <a:spcPts val="0"/>
              </a:spcAft>
              <a:buSzPts val="1400"/>
              <a:buChar char="●"/>
            </a:pPr>
            <a:r>
              <a:rPr lang="en" sz="1400"/>
              <a:t>Find the best model through GridSearchCV</a:t>
            </a:r>
            <a:endParaRPr sz="1400"/>
          </a:p>
        </p:txBody>
      </p:sp>
      <p:sp>
        <p:nvSpPr>
          <p:cNvPr id="177" name="Google Shape;177;p29"/>
          <p:cNvSpPr txBox="1"/>
          <p:nvPr>
            <p:ph type="ctrTitle"/>
          </p:nvPr>
        </p:nvSpPr>
        <p:spPr>
          <a:xfrm>
            <a:off x="640800" y="1107388"/>
            <a:ext cx="7635300" cy="1188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Response Variable: </a:t>
            </a:r>
            <a:r>
              <a:rPr b="1" lang="en" sz="1400"/>
              <a:t>HeartDisease</a:t>
            </a:r>
            <a:endParaRPr b="1" sz="1400"/>
          </a:p>
          <a:p>
            <a:pPr indent="-317500" lvl="0" marL="457200" rtl="0" algn="l">
              <a:lnSpc>
                <a:spcPct val="150000"/>
              </a:lnSpc>
              <a:spcBef>
                <a:spcPts val="0"/>
              </a:spcBef>
              <a:spcAft>
                <a:spcPts val="0"/>
              </a:spcAft>
              <a:buSzPts val="1400"/>
              <a:buChar char="●"/>
            </a:pPr>
            <a:r>
              <a:rPr lang="en" sz="1400"/>
              <a:t>Numeric Predictor Variables: </a:t>
            </a:r>
            <a:r>
              <a:rPr b="1" lang="en" sz="1400"/>
              <a:t>BMI, SleepTime</a:t>
            </a:r>
            <a:endParaRPr b="1" sz="1400"/>
          </a:p>
          <a:p>
            <a:pPr indent="-317500" lvl="0" marL="457200" rtl="0" algn="l">
              <a:lnSpc>
                <a:spcPct val="150000"/>
              </a:lnSpc>
              <a:spcBef>
                <a:spcPts val="0"/>
              </a:spcBef>
              <a:spcAft>
                <a:spcPts val="0"/>
              </a:spcAft>
              <a:buSzPts val="1400"/>
              <a:buChar char="●"/>
            </a:pPr>
            <a:r>
              <a:rPr lang="en" sz="1400"/>
              <a:t>Categorical Predictor Variables: </a:t>
            </a:r>
            <a:r>
              <a:rPr b="1" lang="en" sz="1400"/>
              <a:t>Smoking, AlcoholDrinking, AgeCategory, GenHealth</a:t>
            </a:r>
            <a:endParaRPr b="1"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81" name="Shape 181"/>
        <p:cNvGrpSpPr/>
        <p:nvPr/>
      </p:nvGrpSpPr>
      <p:grpSpPr>
        <a:xfrm>
          <a:off x="0" y="0"/>
          <a:ext cx="0" cy="0"/>
          <a:chOff x="0" y="0"/>
          <a:chExt cx="0" cy="0"/>
        </a:xfrm>
      </p:grpSpPr>
      <p:sp>
        <p:nvSpPr>
          <p:cNvPr id="182" name="Google Shape;182;p30"/>
          <p:cNvSpPr txBox="1"/>
          <p:nvPr/>
        </p:nvSpPr>
        <p:spPr>
          <a:xfrm>
            <a:off x="457200" y="375175"/>
            <a:ext cx="692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Impact"/>
                <a:ea typeface="Impact"/>
                <a:cs typeface="Impact"/>
                <a:sym typeface="Impact"/>
              </a:rPr>
              <a:t>Decision Tree</a:t>
            </a:r>
            <a:endParaRPr sz="2400">
              <a:latin typeface="Impact"/>
              <a:ea typeface="Impact"/>
              <a:cs typeface="Impact"/>
              <a:sym typeface="Impact"/>
            </a:endParaRPr>
          </a:p>
        </p:txBody>
      </p:sp>
      <p:sp>
        <p:nvSpPr>
          <p:cNvPr id="183" name="Google Shape;183;p30"/>
          <p:cNvSpPr txBox="1"/>
          <p:nvPr>
            <p:ph type="ctrTitle"/>
          </p:nvPr>
        </p:nvSpPr>
        <p:spPr>
          <a:xfrm>
            <a:off x="630000" y="3803925"/>
            <a:ext cx="7884000" cy="10194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The Accuracy of this Classification for both Train and Test is very high.</a:t>
            </a:r>
            <a:endParaRPr sz="1200"/>
          </a:p>
          <a:p>
            <a:pPr indent="-304800" lvl="0" marL="457200" rtl="0" algn="l">
              <a:lnSpc>
                <a:spcPct val="115000"/>
              </a:lnSpc>
              <a:spcBef>
                <a:spcPts val="0"/>
              </a:spcBef>
              <a:spcAft>
                <a:spcPts val="0"/>
              </a:spcAft>
              <a:buSzPts val="1200"/>
              <a:buChar char="●"/>
            </a:pPr>
            <a:r>
              <a:rPr lang="en" sz="1200"/>
              <a:t>Most result falls into True Negative and the counts of True Positive is very low. </a:t>
            </a:r>
            <a:endParaRPr sz="1200"/>
          </a:p>
          <a:p>
            <a:pPr indent="-304800" lvl="0" marL="457200" rtl="0" algn="l">
              <a:lnSpc>
                <a:spcPct val="115000"/>
              </a:lnSpc>
              <a:spcBef>
                <a:spcPts val="0"/>
              </a:spcBef>
              <a:spcAft>
                <a:spcPts val="0"/>
              </a:spcAft>
              <a:buSzPts val="1200"/>
              <a:buChar char="●"/>
            </a:pPr>
            <a:r>
              <a:rPr lang="en" sz="1200"/>
              <a:t>Huge imbalance in the False Positive</a:t>
            </a:r>
            <a:r>
              <a:rPr lang="en" sz="1200"/>
              <a:t>s</a:t>
            </a:r>
            <a:r>
              <a:rPr lang="en" sz="1200"/>
              <a:t> and False Negatives in the confusion matrix. </a:t>
            </a:r>
            <a:endParaRPr sz="1200"/>
          </a:p>
          <a:p>
            <a:pPr indent="-304800" lvl="0" marL="457200" rtl="0" algn="l">
              <a:lnSpc>
                <a:spcPct val="115000"/>
              </a:lnSpc>
              <a:spcBef>
                <a:spcPts val="0"/>
              </a:spcBef>
              <a:spcAft>
                <a:spcPts val="0"/>
              </a:spcAft>
              <a:buSzPts val="1200"/>
              <a:buChar char="●"/>
            </a:pPr>
            <a:r>
              <a:rPr lang="en" sz="1200"/>
              <a:t>Only useful to </a:t>
            </a:r>
            <a:r>
              <a:rPr lang="en" sz="1200"/>
              <a:t>determine</a:t>
            </a:r>
            <a:r>
              <a:rPr lang="en" sz="1200"/>
              <a:t> the True Ne</a:t>
            </a:r>
            <a:r>
              <a:rPr lang="en" sz="1200"/>
              <a:t>g</a:t>
            </a:r>
            <a:r>
              <a:rPr lang="en" sz="1200"/>
              <a:t>ative value, but not useful to </a:t>
            </a:r>
            <a:r>
              <a:rPr lang="en" sz="1200"/>
              <a:t>determine</a:t>
            </a:r>
            <a:r>
              <a:rPr lang="en" sz="1200"/>
              <a:t> the True Positive value.</a:t>
            </a:r>
            <a:endParaRPr sz="1200"/>
          </a:p>
        </p:txBody>
      </p:sp>
      <p:pic>
        <p:nvPicPr>
          <p:cNvPr id="184" name="Google Shape;184;p30"/>
          <p:cNvPicPr preferRelativeResize="0"/>
          <p:nvPr/>
        </p:nvPicPr>
        <p:blipFill>
          <a:blip r:embed="rId3">
            <a:alphaModFix/>
          </a:blip>
          <a:stretch>
            <a:fillRect/>
          </a:stretch>
        </p:blipFill>
        <p:spPr>
          <a:xfrm>
            <a:off x="3257738" y="546675"/>
            <a:ext cx="2643799" cy="1823325"/>
          </a:xfrm>
          <a:prstGeom prst="rect">
            <a:avLst/>
          </a:prstGeom>
          <a:noFill/>
          <a:ln>
            <a:noFill/>
          </a:ln>
        </p:spPr>
      </p:pic>
      <p:pic>
        <p:nvPicPr>
          <p:cNvPr id="185" name="Google Shape;185;p30"/>
          <p:cNvPicPr preferRelativeResize="0"/>
          <p:nvPr/>
        </p:nvPicPr>
        <p:blipFill>
          <a:blip r:embed="rId4">
            <a:alphaModFix/>
          </a:blip>
          <a:stretch>
            <a:fillRect/>
          </a:stretch>
        </p:blipFill>
        <p:spPr>
          <a:xfrm>
            <a:off x="3257738" y="2357825"/>
            <a:ext cx="2643801" cy="1225975"/>
          </a:xfrm>
          <a:prstGeom prst="rect">
            <a:avLst/>
          </a:prstGeom>
          <a:noFill/>
          <a:ln>
            <a:noFill/>
          </a:ln>
        </p:spPr>
      </p:pic>
      <p:pic>
        <p:nvPicPr>
          <p:cNvPr id="186" name="Google Shape;186;p30"/>
          <p:cNvPicPr preferRelativeResize="0"/>
          <p:nvPr/>
        </p:nvPicPr>
        <p:blipFill>
          <a:blip r:embed="rId5">
            <a:alphaModFix/>
          </a:blip>
          <a:stretch>
            <a:fillRect/>
          </a:stretch>
        </p:blipFill>
        <p:spPr>
          <a:xfrm>
            <a:off x="6043362" y="546663"/>
            <a:ext cx="2643800" cy="1829226"/>
          </a:xfrm>
          <a:prstGeom prst="rect">
            <a:avLst/>
          </a:prstGeom>
          <a:noFill/>
          <a:ln>
            <a:noFill/>
          </a:ln>
        </p:spPr>
      </p:pic>
      <p:pic>
        <p:nvPicPr>
          <p:cNvPr id="187" name="Google Shape;187;p30"/>
          <p:cNvPicPr preferRelativeResize="0"/>
          <p:nvPr/>
        </p:nvPicPr>
        <p:blipFill>
          <a:blip r:embed="rId6">
            <a:alphaModFix/>
          </a:blip>
          <a:stretch>
            <a:fillRect/>
          </a:stretch>
        </p:blipFill>
        <p:spPr>
          <a:xfrm>
            <a:off x="6043363" y="2363900"/>
            <a:ext cx="2643800" cy="1213821"/>
          </a:xfrm>
          <a:prstGeom prst="rect">
            <a:avLst/>
          </a:prstGeom>
          <a:noFill/>
          <a:ln>
            <a:noFill/>
          </a:ln>
        </p:spPr>
      </p:pic>
      <p:pic>
        <p:nvPicPr>
          <p:cNvPr id="188" name="Google Shape;188;p30"/>
          <p:cNvPicPr preferRelativeResize="0"/>
          <p:nvPr/>
        </p:nvPicPr>
        <p:blipFill>
          <a:blip r:embed="rId7">
            <a:alphaModFix/>
          </a:blip>
          <a:stretch>
            <a:fillRect/>
          </a:stretch>
        </p:blipFill>
        <p:spPr>
          <a:xfrm>
            <a:off x="456849" y="1754575"/>
            <a:ext cx="2659062" cy="1829224"/>
          </a:xfrm>
          <a:prstGeom prst="rect">
            <a:avLst/>
          </a:prstGeom>
          <a:noFill/>
          <a:ln>
            <a:noFill/>
          </a:ln>
        </p:spPr>
      </p:pic>
      <p:sp>
        <p:nvSpPr>
          <p:cNvPr id="189" name="Google Shape;189;p30"/>
          <p:cNvSpPr txBox="1"/>
          <p:nvPr/>
        </p:nvSpPr>
        <p:spPr>
          <a:xfrm>
            <a:off x="457200" y="833125"/>
            <a:ext cx="1794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Impact"/>
                <a:ea typeface="Impact"/>
                <a:cs typeface="Impact"/>
                <a:sym typeface="Impact"/>
              </a:rPr>
              <a:t>Encoding</a:t>
            </a:r>
            <a:endParaRPr b="1" sz="1600">
              <a:latin typeface="Impact"/>
              <a:ea typeface="Impact"/>
              <a:cs typeface="Impact"/>
              <a:sym typeface="Impac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93" name="Shape 193"/>
        <p:cNvGrpSpPr/>
        <p:nvPr/>
      </p:nvGrpSpPr>
      <p:grpSpPr>
        <a:xfrm>
          <a:off x="0" y="0"/>
          <a:ext cx="0" cy="0"/>
          <a:chOff x="0" y="0"/>
          <a:chExt cx="0" cy="0"/>
        </a:xfrm>
      </p:grpSpPr>
      <p:pic>
        <p:nvPicPr>
          <p:cNvPr id="194" name="Google Shape;194;p31"/>
          <p:cNvPicPr preferRelativeResize="0"/>
          <p:nvPr/>
        </p:nvPicPr>
        <p:blipFill>
          <a:blip r:embed="rId3">
            <a:alphaModFix/>
          </a:blip>
          <a:stretch>
            <a:fillRect/>
          </a:stretch>
        </p:blipFill>
        <p:spPr>
          <a:xfrm>
            <a:off x="6043575" y="470850"/>
            <a:ext cx="2643750" cy="1868735"/>
          </a:xfrm>
          <a:prstGeom prst="rect">
            <a:avLst/>
          </a:prstGeom>
          <a:noFill/>
          <a:ln>
            <a:noFill/>
          </a:ln>
        </p:spPr>
      </p:pic>
      <p:pic>
        <p:nvPicPr>
          <p:cNvPr id="195" name="Google Shape;195;p31"/>
          <p:cNvPicPr preferRelativeResize="0"/>
          <p:nvPr/>
        </p:nvPicPr>
        <p:blipFill>
          <a:blip r:embed="rId4">
            <a:alphaModFix/>
          </a:blip>
          <a:stretch>
            <a:fillRect/>
          </a:stretch>
        </p:blipFill>
        <p:spPr>
          <a:xfrm>
            <a:off x="457200" y="1754575"/>
            <a:ext cx="2659049" cy="1823326"/>
          </a:xfrm>
          <a:prstGeom prst="rect">
            <a:avLst/>
          </a:prstGeom>
          <a:noFill/>
          <a:ln>
            <a:noFill/>
          </a:ln>
        </p:spPr>
      </p:pic>
      <p:sp>
        <p:nvSpPr>
          <p:cNvPr id="196" name="Google Shape;196;p31"/>
          <p:cNvSpPr txBox="1"/>
          <p:nvPr>
            <p:ph type="ctrTitle"/>
          </p:nvPr>
        </p:nvSpPr>
        <p:spPr>
          <a:xfrm>
            <a:off x="637913" y="3860025"/>
            <a:ext cx="7884000" cy="9420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SzPts val="1200"/>
              <a:buChar char="●"/>
            </a:pPr>
            <a:r>
              <a:rPr lang="en" sz="1200"/>
              <a:t>After Upsample, the value of True positive is much higher.</a:t>
            </a:r>
            <a:endParaRPr sz="1200"/>
          </a:p>
          <a:p>
            <a:pPr indent="-304800" lvl="0" marL="457200" rtl="0" algn="just">
              <a:lnSpc>
                <a:spcPct val="115000"/>
              </a:lnSpc>
              <a:spcBef>
                <a:spcPts val="0"/>
              </a:spcBef>
              <a:spcAft>
                <a:spcPts val="0"/>
              </a:spcAft>
              <a:buSzPts val="1200"/>
              <a:buChar char="●"/>
            </a:pPr>
            <a:r>
              <a:rPr lang="en" sz="1200"/>
              <a:t>False positives and false negatives are more balanced now.</a:t>
            </a:r>
            <a:endParaRPr sz="1200"/>
          </a:p>
          <a:p>
            <a:pPr indent="-304800" lvl="0" marL="457200" rtl="0" algn="just">
              <a:lnSpc>
                <a:spcPct val="115000"/>
              </a:lnSpc>
              <a:spcBef>
                <a:spcPts val="0"/>
              </a:spcBef>
              <a:spcAft>
                <a:spcPts val="0"/>
              </a:spcAft>
              <a:buSzPts val="1200"/>
              <a:buChar char="●"/>
            </a:pPr>
            <a:r>
              <a:rPr lang="en" sz="1200"/>
              <a:t>Able to determine the True Positive value.</a:t>
            </a:r>
            <a:endParaRPr sz="1200"/>
          </a:p>
          <a:p>
            <a:pPr indent="-304800" lvl="0" marL="457200" rtl="0" algn="just">
              <a:lnSpc>
                <a:spcPct val="115000"/>
              </a:lnSpc>
              <a:spcBef>
                <a:spcPts val="0"/>
              </a:spcBef>
              <a:spcAft>
                <a:spcPts val="0"/>
              </a:spcAft>
              <a:buSzPts val="1200"/>
              <a:buChar char="●"/>
            </a:pPr>
            <a:r>
              <a:rPr lang="en" sz="1200"/>
              <a:t>Accuracy dropped from around 0.97 to 0.72.</a:t>
            </a:r>
            <a:endParaRPr sz="1200"/>
          </a:p>
        </p:txBody>
      </p:sp>
      <p:sp>
        <p:nvSpPr>
          <p:cNvPr id="197" name="Google Shape;197;p31"/>
          <p:cNvSpPr txBox="1"/>
          <p:nvPr/>
        </p:nvSpPr>
        <p:spPr>
          <a:xfrm>
            <a:off x="457200" y="375175"/>
            <a:ext cx="692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Impact"/>
                <a:ea typeface="Impact"/>
                <a:cs typeface="Impact"/>
                <a:sym typeface="Impact"/>
              </a:rPr>
              <a:t>Decision Tree</a:t>
            </a:r>
            <a:endParaRPr sz="2400">
              <a:latin typeface="Impact"/>
              <a:ea typeface="Impact"/>
              <a:cs typeface="Impact"/>
              <a:sym typeface="Impact"/>
            </a:endParaRPr>
          </a:p>
        </p:txBody>
      </p:sp>
      <p:sp>
        <p:nvSpPr>
          <p:cNvPr id="198" name="Google Shape;198;p31"/>
          <p:cNvSpPr txBox="1"/>
          <p:nvPr/>
        </p:nvSpPr>
        <p:spPr>
          <a:xfrm>
            <a:off x="457200" y="833125"/>
            <a:ext cx="1794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Impact"/>
                <a:ea typeface="Impact"/>
                <a:cs typeface="Impact"/>
                <a:sym typeface="Impact"/>
              </a:rPr>
              <a:t>Upsampl</a:t>
            </a:r>
            <a:r>
              <a:rPr b="1" lang="en" sz="1600">
                <a:latin typeface="Impact"/>
                <a:ea typeface="Impact"/>
                <a:cs typeface="Impact"/>
                <a:sym typeface="Impact"/>
              </a:rPr>
              <a:t>ing</a:t>
            </a:r>
            <a:endParaRPr b="1" sz="1600">
              <a:latin typeface="Impact"/>
              <a:ea typeface="Impact"/>
              <a:cs typeface="Impact"/>
              <a:sym typeface="Impact"/>
            </a:endParaRPr>
          </a:p>
        </p:txBody>
      </p:sp>
      <p:pic>
        <p:nvPicPr>
          <p:cNvPr id="199" name="Google Shape;199;p31"/>
          <p:cNvPicPr preferRelativeResize="0"/>
          <p:nvPr/>
        </p:nvPicPr>
        <p:blipFill rotWithShape="1">
          <a:blip r:embed="rId5">
            <a:alphaModFix/>
          </a:blip>
          <a:srcRect b="0" l="0" r="0" t="0"/>
          <a:stretch/>
        </p:blipFill>
        <p:spPr>
          <a:xfrm>
            <a:off x="3258013" y="2300075"/>
            <a:ext cx="2643776" cy="1277825"/>
          </a:xfrm>
          <a:prstGeom prst="rect">
            <a:avLst/>
          </a:prstGeom>
          <a:noFill/>
          <a:ln>
            <a:noFill/>
          </a:ln>
        </p:spPr>
      </p:pic>
      <p:pic>
        <p:nvPicPr>
          <p:cNvPr id="200" name="Google Shape;200;p31"/>
          <p:cNvPicPr preferRelativeResize="0"/>
          <p:nvPr/>
        </p:nvPicPr>
        <p:blipFill>
          <a:blip r:embed="rId6">
            <a:alphaModFix/>
          </a:blip>
          <a:stretch>
            <a:fillRect/>
          </a:stretch>
        </p:blipFill>
        <p:spPr>
          <a:xfrm>
            <a:off x="3257838" y="470850"/>
            <a:ext cx="2643774" cy="1849930"/>
          </a:xfrm>
          <a:prstGeom prst="rect">
            <a:avLst/>
          </a:prstGeom>
          <a:noFill/>
          <a:ln>
            <a:noFill/>
          </a:ln>
        </p:spPr>
      </p:pic>
      <p:pic>
        <p:nvPicPr>
          <p:cNvPr id="201" name="Google Shape;201;p31"/>
          <p:cNvPicPr preferRelativeResize="0"/>
          <p:nvPr/>
        </p:nvPicPr>
        <p:blipFill>
          <a:blip r:embed="rId7">
            <a:alphaModFix/>
          </a:blip>
          <a:stretch>
            <a:fillRect/>
          </a:stretch>
        </p:blipFill>
        <p:spPr>
          <a:xfrm>
            <a:off x="6043950" y="2293426"/>
            <a:ext cx="2643751" cy="12911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3CE"/>
        </a:solidFill>
      </p:bgPr>
    </p:bg>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b="0" l="13569" r="0" t="0"/>
          <a:stretch/>
        </p:blipFill>
        <p:spPr>
          <a:xfrm>
            <a:off x="0" y="0"/>
            <a:ext cx="5818571" cy="5143500"/>
          </a:xfrm>
          <a:prstGeom prst="rect">
            <a:avLst/>
          </a:prstGeom>
          <a:noFill/>
          <a:ln>
            <a:noFill/>
          </a:ln>
        </p:spPr>
      </p:pic>
      <p:sp>
        <p:nvSpPr>
          <p:cNvPr id="62" name="Google Shape;62;p14"/>
          <p:cNvSpPr txBox="1"/>
          <p:nvPr>
            <p:ph type="ctrTitle"/>
          </p:nvPr>
        </p:nvSpPr>
        <p:spPr>
          <a:xfrm>
            <a:off x="5385775" y="1436338"/>
            <a:ext cx="3410400" cy="31116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sz="1300"/>
              <a:t>Heart disease is one of the leading causes of death for people of most races in the US.</a:t>
            </a:r>
            <a:endParaRPr sz="1300"/>
          </a:p>
          <a:p>
            <a:pPr indent="0" lvl="0" marL="457200" rtl="0" algn="l">
              <a:lnSpc>
                <a:spcPct val="115000"/>
              </a:lnSpc>
              <a:spcBef>
                <a:spcPts val="0"/>
              </a:spcBef>
              <a:spcAft>
                <a:spcPts val="0"/>
              </a:spcAft>
              <a:buNone/>
            </a:pPr>
            <a:r>
              <a:t/>
            </a:r>
            <a:endParaRPr sz="1300"/>
          </a:p>
          <a:p>
            <a:pPr indent="-311150" lvl="0" marL="457200" rtl="0" algn="l">
              <a:lnSpc>
                <a:spcPct val="115000"/>
              </a:lnSpc>
              <a:spcBef>
                <a:spcPts val="0"/>
              </a:spcBef>
              <a:spcAft>
                <a:spcPts val="0"/>
              </a:spcAft>
              <a:buSzPts val="1300"/>
              <a:buChar char="●"/>
            </a:pPr>
            <a:r>
              <a:rPr lang="en" sz="1300"/>
              <a:t>Key indicators include obesity (high BMI), smoking or drinking too much alcohol, etc.</a:t>
            </a:r>
            <a:endParaRPr sz="1300"/>
          </a:p>
          <a:p>
            <a:pPr indent="0" lvl="0" marL="457200" rtl="0" algn="l">
              <a:lnSpc>
                <a:spcPct val="115000"/>
              </a:lnSpc>
              <a:spcBef>
                <a:spcPts val="0"/>
              </a:spcBef>
              <a:spcAft>
                <a:spcPts val="0"/>
              </a:spcAft>
              <a:buNone/>
            </a:pPr>
            <a:r>
              <a:t/>
            </a:r>
            <a:endParaRPr sz="1300"/>
          </a:p>
          <a:p>
            <a:pPr indent="-311150" lvl="0" marL="457200" rtl="0" algn="l">
              <a:lnSpc>
                <a:spcPct val="115000"/>
              </a:lnSpc>
              <a:spcBef>
                <a:spcPts val="0"/>
              </a:spcBef>
              <a:spcAft>
                <a:spcPts val="0"/>
              </a:spcAft>
              <a:buSzPts val="1300"/>
              <a:buChar char="●"/>
            </a:pPr>
            <a:r>
              <a:rPr lang="en" sz="1300"/>
              <a:t>Detecting and preventing the factors that have the greatest impact on heart disease is very important in healthcare.</a:t>
            </a:r>
            <a:endParaRPr sz="1300"/>
          </a:p>
        </p:txBody>
      </p:sp>
      <p:sp>
        <p:nvSpPr>
          <p:cNvPr id="63" name="Google Shape;63;p14"/>
          <p:cNvSpPr txBox="1"/>
          <p:nvPr/>
        </p:nvSpPr>
        <p:spPr>
          <a:xfrm>
            <a:off x="5535775" y="595563"/>
            <a:ext cx="3110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Impact"/>
                <a:ea typeface="Impact"/>
                <a:cs typeface="Impact"/>
                <a:sym typeface="Impact"/>
              </a:rPr>
              <a:t>Background</a:t>
            </a:r>
            <a:endParaRPr sz="2400">
              <a:latin typeface="Impact"/>
              <a:ea typeface="Impact"/>
              <a:cs typeface="Impact"/>
              <a:sym typeface="Impac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205" name="Shape 205"/>
        <p:cNvGrpSpPr/>
        <p:nvPr/>
      </p:nvGrpSpPr>
      <p:grpSpPr>
        <a:xfrm>
          <a:off x="0" y="0"/>
          <a:ext cx="0" cy="0"/>
          <a:chOff x="0" y="0"/>
          <a:chExt cx="0" cy="0"/>
        </a:xfrm>
      </p:grpSpPr>
      <p:sp>
        <p:nvSpPr>
          <p:cNvPr id="206" name="Google Shape;206;p32"/>
          <p:cNvSpPr txBox="1"/>
          <p:nvPr/>
        </p:nvSpPr>
        <p:spPr>
          <a:xfrm>
            <a:off x="457200" y="375175"/>
            <a:ext cx="692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Impact"/>
                <a:ea typeface="Impact"/>
                <a:cs typeface="Impact"/>
                <a:sym typeface="Impact"/>
              </a:rPr>
              <a:t>After using Random Forest &amp; GridSearch</a:t>
            </a:r>
            <a:endParaRPr sz="2400">
              <a:latin typeface="Impact"/>
              <a:ea typeface="Impact"/>
              <a:cs typeface="Impact"/>
              <a:sym typeface="Impact"/>
            </a:endParaRPr>
          </a:p>
        </p:txBody>
      </p:sp>
      <p:sp>
        <p:nvSpPr>
          <p:cNvPr id="207" name="Google Shape;207;p32"/>
          <p:cNvSpPr txBox="1"/>
          <p:nvPr>
            <p:ph type="ctrTitle"/>
          </p:nvPr>
        </p:nvSpPr>
        <p:spPr>
          <a:xfrm>
            <a:off x="5931875" y="1486600"/>
            <a:ext cx="2882100" cy="27921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With the use of GridSearchCV, we found the optimal hyper-parameters to maximize accuracy of the classifier on the test set in general.</a:t>
            </a:r>
            <a:endParaRPr sz="1200"/>
          </a:p>
          <a:p>
            <a:pPr indent="0" lvl="0" marL="457200" rtl="0" algn="l">
              <a:lnSpc>
                <a:spcPct val="115000"/>
              </a:lnSpc>
              <a:spcBef>
                <a:spcPts val="0"/>
              </a:spcBef>
              <a:spcAft>
                <a:spcPts val="0"/>
              </a:spcAft>
              <a:buNone/>
            </a:pPr>
            <a:r>
              <a:rPr lang="en" sz="1200"/>
              <a:t> </a:t>
            </a:r>
            <a:endParaRPr sz="1200"/>
          </a:p>
          <a:p>
            <a:pPr indent="-304800" lvl="0" marL="457200" rtl="0" algn="l">
              <a:lnSpc>
                <a:spcPct val="115000"/>
              </a:lnSpc>
              <a:spcBef>
                <a:spcPts val="0"/>
              </a:spcBef>
              <a:spcAft>
                <a:spcPts val="0"/>
              </a:spcAft>
              <a:buSzPts val="1200"/>
              <a:buChar char="●"/>
            </a:pPr>
            <a:r>
              <a:rPr lang="en" sz="1200"/>
              <a:t>The model now is </a:t>
            </a:r>
            <a:r>
              <a:rPr lang="en" sz="1200"/>
              <a:t>able to determine the True Positive value and True Negative value reasonably. </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en" sz="1200"/>
              <a:t>Accuracy is around 0.86.</a:t>
            </a:r>
            <a:endParaRPr sz="1200"/>
          </a:p>
        </p:txBody>
      </p:sp>
      <p:pic>
        <p:nvPicPr>
          <p:cNvPr id="208" name="Google Shape;208;p32"/>
          <p:cNvPicPr preferRelativeResize="0"/>
          <p:nvPr/>
        </p:nvPicPr>
        <p:blipFill>
          <a:blip r:embed="rId3">
            <a:alphaModFix/>
          </a:blip>
          <a:stretch>
            <a:fillRect/>
          </a:stretch>
        </p:blipFill>
        <p:spPr>
          <a:xfrm>
            <a:off x="457200" y="1259549"/>
            <a:ext cx="2699826" cy="1951414"/>
          </a:xfrm>
          <a:prstGeom prst="rect">
            <a:avLst/>
          </a:prstGeom>
          <a:noFill/>
          <a:ln>
            <a:noFill/>
          </a:ln>
        </p:spPr>
      </p:pic>
      <p:pic>
        <p:nvPicPr>
          <p:cNvPr id="209" name="Google Shape;209;p32"/>
          <p:cNvPicPr preferRelativeResize="0"/>
          <p:nvPr/>
        </p:nvPicPr>
        <p:blipFill>
          <a:blip r:embed="rId4">
            <a:alphaModFix/>
          </a:blip>
          <a:stretch>
            <a:fillRect/>
          </a:stretch>
        </p:blipFill>
        <p:spPr>
          <a:xfrm>
            <a:off x="457200" y="3177748"/>
            <a:ext cx="2699823" cy="1374601"/>
          </a:xfrm>
          <a:prstGeom prst="rect">
            <a:avLst/>
          </a:prstGeom>
          <a:noFill/>
          <a:ln>
            <a:noFill/>
          </a:ln>
        </p:spPr>
      </p:pic>
      <p:pic>
        <p:nvPicPr>
          <p:cNvPr id="210" name="Google Shape;210;p32"/>
          <p:cNvPicPr preferRelativeResize="0"/>
          <p:nvPr/>
        </p:nvPicPr>
        <p:blipFill>
          <a:blip r:embed="rId5">
            <a:alphaModFix/>
          </a:blip>
          <a:stretch>
            <a:fillRect/>
          </a:stretch>
        </p:blipFill>
        <p:spPr>
          <a:xfrm>
            <a:off x="3252201" y="1259550"/>
            <a:ext cx="2639611" cy="1968574"/>
          </a:xfrm>
          <a:prstGeom prst="rect">
            <a:avLst/>
          </a:prstGeom>
          <a:noFill/>
          <a:ln>
            <a:noFill/>
          </a:ln>
        </p:spPr>
      </p:pic>
      <p:pic>
        <p:nvPicPr>
          <p:cNvPr id="211" name="Google Shape;211;p32"/>
          <p:cNvPicPr preferRelativeResize="0"/>
          <p:nvPr/>
        </p:nvPicPr>
        <p:blipFill>
          <a:blip r:embed="rId6">
            <a:alphaModFix/>
          </a:blip>
          <a:stretch>
            <a:fillRect/>
          </a:stretch>
        </p:blipFill>
        <p:spPr>
          <a:xfrm>
            <a:off x="3252200" y="3193615"/>
            <a:ext cx="2639612" cy="135873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3CE"/>
        </a:solidFill>
      </p:bgPr>
    </p:bg>
    <p:spTree>
      <p:nvGrpSpPr>
        <p:cNvPr id="215" name="Shape 215"/>
        <p:cNvGrpSpPr/>
        <p:nvPr/>
      </p:nvGrpSpPr>
      <p:grpSpPr>
        <a:xfrm>
          <a:off x="0" y="0"/>
          <a:ext cx="0" cy="0"/>
          <a:chOff x="0" y="0"/>
          <a:chExt cx="0" cy="0"/>
        </a:xfrm>
      </p:grpSpPr>
      <p:sp>
        <p:nvSpPr>
          <p:cNvPr id="216" name="Google Shape;216;p33"/>
          <p:cNvSpPr txBox="1"/>
          <p:nvPr/>
        </p:nvSpPr>
        <p:spPr>
          <a:xfrm>
            <a:off x="457200" y="375175"/>
            <a:ext cx="692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Impact"/>
                <a:ea typeface="Impact"/>
                <a:cs typeface="Impact"/>
                <a:sym typeface="Impact"/>
              </a:rPr>
              <a:t>Conclusion</a:t>
            </a:r>
            <a:endParaRPr sz="2400">
              <a:latin typeface="Impact"/>
              <a:ea typeface="Impact"/>
              <a:cs typeface="Impact"/>
              <a:sym typeface="Impact"/>
            </a:endParaRPr>
          </a:p>
        </p:txBody>
      </p:sp>
      <p:sp>
        <p:nvSpPr>
          <p:cNvPr id="217" name="Google Shape;217;p33"/>
          <p:cNvSpPr txBox="1"/>
          <p:nvPr>
            <p:ph type="ctrTitle"/>
          </p:nvPr>
        </p:nvSpPr>
        <p:spPr>
          <a:xfrm>
            <a:off x="624750" y="1486300"/>
            <a:ext cx="7894500" cy="2535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a:latin typeface="Impact"/>
                <a:ea typeface="Impact"/>
                <a:cs typeface="Impact"/>
                <a:sym typeface="Impact"/>
              </a:rPr>
              <a:t>Project Goal </a:t>
            </a:r>
            <a:endParaRPr sz="1300"/>
          </a:p>
          <a:p>
            <a:pPr indent="-304800" lvl="0" marL="457200" rtl="0" algn="l">
              <a:lnSpc>
                <a:spcPct val="150000"/>
              </a:lnSpc>
              <a:spcBef>
                <a:spcPts val="0"/>
              </a:spcBef>
              <a:spcAft>
                <a:spcPts val="0"/>
              </a:spcAft>
              <a:buSzPts val="1200"/>
              <a:buChar char="●"/>
            </a:pPr>
            <a:r>
              <a:rPr lang="en" sz="1200"/>
              <a:t>This o</a:t>
            </a:r>
            <a:r>
              <a:rPr lang="en" sz="1300"/>
              <a:t>ptimised Decision Tree can best identify the risk of a personal having heart disease based on personal habits.</a:t>
            </a:r>
            <a:endParaRPr sz="1300"/>
          </a:p>
          <a:p>
            <a:pPr indent="-311150" lvl="0" marL="457200" rtl="0" algn="l">
              <a:lnSpc>
                <a:spcPct val="150000"/>
              </a:lnSpc>
              <a:spcBef>
                <a:spcPts val="0"/>
              </a:spcBef>
              <a:spcAft>
                <a:spcPts val="0"/>
              </a:spcAft>
              <a:buSzPts val="1300"/>
              <a:buChar char="●"/>
            </a:pPr>
            <a:r>
              <a:rPr lang="en" sz="1200"/>
              <a:t>Individuals or healthcare workers may use this model to check the risk of a person having heart disease.</a:t>
            </a:r>
            <a:endParaRPr sz="1200"/>
          </a:p>
          <a:p>
            <a:pPr indent="0" lvl="0" marL="45720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rPr lang="en" sz="1500">
                <a:latin typeface="Impact"/>
                <a:ea typeface="Impact"/>
                <a:cs typeface="Impact"/>
                <a:sym typeface="Impact"/>
              </a:rPr>
              <a:t>Things we learn</a:t>
            </a:r>
            <a:endParaRPr sz="1500">
              <a:latin typeface="Impact"/>
              <a:ea typeface="Impact"/>
              <a:cs typeface="Impact"/>
              <a:sym typeface="Impact"/>
            </a:endParaRPr>
          </a:p>
          <a:p>
            <a:pPr indent="-304800" lvl="0" marL="457200" rtl="0" algn="l">
              <a:lnSpc>
                <a:spcPct val="150000"/>
              </a:lnSpc>
              <a:spcBef>
                <a:spcPts val="0"/>
              </a:spcBef>
              <a:spcAft>
                <a:spcPts val="0"/>
              </a:spcAft>
              <a:buSzPts val="1200"/>
              <a:buChar char="●"/>
            </a:pPr>
            <a:r>
              <a:rPr lang="en" sz="1200"/>
              <a:t>Upsample when the entries of response variable is very imbalance.</a:t>
            </a:r>
            <a:endParaRPr sz="1200"/>
          </a:p>
          <a:p>
            <a:pPr indent="-304800" lvl="0" marL="457200" rtl="0" algn="l">
              <a:lnSpc>
                <a:spcPct val="150000"/>
              </a:lnSpc>
              <a:spcBef>
                <a:spcPts val="0"/>
              </a:spcBef>
              <a:spcAft>
                <a:spcPts val="0"/>
              </a:spcAft>
              <a:buSzPts val="1200"/>
              <a:buChar char="●"/>
            </a:pPr>
            <a:r>
              <a:rPr lang="en" sz="1200"/>
              <a:t>Applies Random Forest and GridSearchCV at the same time to find the optimized model for this problem.</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3CE"/>
        </a:solidFill>
      </p:bgPr>
    </p:bg>
    <p:spTree>
      <p:nvGrpSpPr>
        <p:cNvPr id="221" name="Shape 221"/>
        <p:cNvGrpSpPr/>
        <p:nvPr/>
      </p:nvGrpSpPr>
      <p:grpSpPr>
        <a:xfrm>
          <a:off x="0" y="0"/>
          <a:ext cx="0" cy="0"/>
          <a:chOff x="0" y="0"/>
          <a:chExt cx="0" cy="0"/>
        </a:xfrm>
      </p:grpSpPr>
      <p:sp>
        <p:nvSpPr>
          <p:cNvPr id="222" name="Google Shape;222;p34"/>
          <p:cNvSpPr txBox="1"/>
          <p:nvPr/>
        </p:nvSpPr>
        <p:spPr>
          <a:xfrm>
            <a:off x="457200" y="375175"/>
            <a:ext cx="692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Impact"/>
              <a:ea typeface="Impact"/>
              <a:cs typeface="Impact"/>
              <a:sym typeface="Impact"/>
            </a:endParaRPr>
          </a:p>
        </p:txBody>
      </p:sp>
      <p:sp>
        <p:nvSpPr>
          <p:cNvPr id="223" name="Google Shape;223;p34"/>
          <p:cNvSpPr txBox="1"/>
          <p:nvPr>
            <p:ph type="ctrTitle"/>
          </p:nvPr>
        </p:nvSpPr>
        <p:spPr>
          <a:xfrm>
            <a:off x="457200" y="0"/>
            <a:ext cx="6697200" cy="964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4800">
                <a:latin typeface="Impact"/>
                <a:ea typeface="Impact"/>
                <a:cs typeface="Impact"/>
                <a:sym typeface="Impact"/>
              </a:rPr>
              <a:t>What we have realised</a:t>
            </a:r>
            <a:endParaRPr sz="4600"/>
          </a:p>
          <a:p>
            <a:pPr indent="0" lvl="0" marL="0" rtl="0" algn="just">
              <a:lnSpc>
                <a:spcPct val="100000"/>
              </a:lnSpc>
              <a:spcBef>
                <a:spcPts val="0"/>
              </a:spcBef>
              <a:spcAft>
                <a:spcPts val="0"/>
              </a:spcAft>
              <a:buNone/>
            </a:pPr>
            <a:r>
              <a:t/>
            </a:r>
            <a:endParaRPr sz="1200"/>
          </a:p>
          <a:p>
            <a:pPr indent="0" lvl="0" marL="0" rtl="0" algn="just">
              <a:lnSpc>
                <a:spcPct val="100000"/>
              </a:lnSpc>
              <a:spcBef>
                <a:spcPts val="0"/>
              </a:spcBef>
              <a:spcAft>
                <a:spcPts val="0"/>
              </a:spcAft>
              <a:buNone/>
            </a:pPr>
            <a:r>
              <a:t/>
            </a:r>
            <a:endParaRPr sz="1200"/>
          </a:p>
        </p:txBody>
      </p:sp>
      <p:pic>
        <p:nvPicPr>
          <p:cNvPr id="224" name="Google Shape;224;p34"/>
          <p:cNvPicPr preferRelativeResize="0"/>
          <p:nvPr/>
        </p:nvPicPr>
        <p:blipFill rotWithShape="1">
          <a:blip r:embed="rId3">
            <a:alphaModFix/>
          </a:blip>
          <a:srcRect b="0" l="17213" r="16120" t="0"/>
          <a:stretch/>
        </p:blipFill>
        <p:spPr>
          <a:xfrm>
            <a:off x="2070375" y="1105975"/>
            <a:ext cx="5003226" cy="3752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3CE"/>
        </a:solidFill>
      </p:bgPr>
    </p:bg>
    <p:spTree>
      <p:nvGrpSpPr>
        <p:cNvPr id="67" name="Shape 67"/>
        <p:cNvGrpSpPr/>
        <p:nvPr/>
      </p:nvGrpSpPr>
      <p:grpSpPr>
        <a:xfrm>
          <a:off x="0" y="0"/>
          <a:ext cx="0" cy="0"/>
          <a:chOff x="0" y="0"/>
          <a:chExt cx="0" cy="0"/>
        </a:xfrm>
      </p:grpSpPr>
      <p:sp>
        <p:nvSpPr>
          <p:cNvPr id="68" name="Google Shape;68;p15"/>
          <p:cNvSpPr txBox="1"/>
          <p:nvPr>
            <p:ph type="ctrTitle"/>
          </p:nvPr>
        </p:nvSpPr>
        <p:spPr>
          <a:xfrm>
            <a:off x="530375" y="1303401"/>
            <a:ext cx="6962400" cy="1321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Original dataset consists of </a:t>
            </a:r>
            <a:r>
              <a:rPr b="1" lang="en" sz="1400"/>
              <a:t>401,958</a:t>
            </a:r>
            <a:r>
              <a:rPr lang="en" sz="1400"/>
              <a:t> rows and </a:t>
            </a:r>
            <a:r>
              <a:rPr b="1" lang="en" sz="1400"/>
              <a:t>279</a:t>
            </a:r>
            <a:r>
              <a:rPr lang="en" sz="1400"/>
              <a:t> columns</a:t>
            </a:r>
            <a:endParaRPr sz="1400"/>
          </a:p>
          <a:p>
            <a:pPr indent="-317500" lvl="0" marL="457200" rtl="0" algn="l">
              <a:lnSpc>
                <a:spcPct val="150000"/>
              </a:lnSpc>
              <a:spcBef>
                <a:spcPts val="0"/>
              </a:spcBef>
              <a:spcAft>
                <a:spcPts val="0"/>
              </a:spcAft>
              <a:buSzPts val="1400"/>
              <a:buChar char="●"/>
            </a:pPr>
            <a:r>
              <a:rPr b="1" lang="en" sz="1400"/>
              <a:t>Race </a:t>
            </a:r>
            <a:r>
              <a:rPr lang="en" sz="1400"/>
              <a:t>is filtered, more focusing on Asian</a:t>
            </a:r>
            <a:endParaRPr sz="1400"/>
          </a:p>
          <a:p>
            <a:pPr indent="-317500" lvl="0" marL="457200" rtl="0" algn="l">
              <a:lnSpc>
                <a:spcPct val="150000"/>
              </a:lnSpc>
              <a:spcBef>
                <a:spcPts val="0"/>
              </a:spcBef>
              <a:spcAft>
                <a:spcPts val="0"/>
              </a:spcAft>
              <a:buSzPts val="1400"/>
              <a:buChar char="●"/>
            </a:pPr>
            <a:r>
              <a:rPr lang="en" sz="1400"/>
              <a:t>Total number of samples: </a:t>
            </a:r>
            <a:r>
              <a:rPr b="1" lang="en" sz="1400"/>
              <a:t>8068 </a:t>
            </a:r>
            <a:r>
              <a:rPr lang="en" sz="1400"/>
              <a:t>(After filtering)</a:t>
            </a:r>
            <a:endParaRPr sz="1400"/>
          </a:p>
          <a:p>
            <a:pPr indent="-317500" lvl="0" marL="457200" rtl="0" algn="l">
              <a:lnSpc>
                <a:spcPct val="150000"/>
              </a:lnSpc>
              <a:spcBef>
                <a:spcPts val="0"/>
              </a:spcBef>
              <a:spcAft>
                <a:spcPts val="0"/>
              </a:spcAft>
              <a:buSzPts val="1400"/>
              <a:buChar char="●"/>
            </a:pPr>
            <a:r>
              <a:rPr lang="en" sz="1400"/>
              <a:t>Total number of variables we will be analys:</a:t>
            </a:r>
            <a:r>
              <a:rPr b="1" lang="en" sz="1400"/>
              <a:t> 8</a:t>
            </a:r>
            <a:r>
              <a:rPr lang="en" sz="1400"/>
              <a:t> variables</a:t>
            </a:r>
            <a:endParaRPr sz="1400"/>
          </a:p>
        </p:txBody>
      </p:sp>
      <p:pic>
        <p:nvPicPr>
          <p:cNvPr id="69" name="Google Shape;69;p15"/>
          <p:cNvPicPr preferRelativeResize="0"/>
          <p:nvPr/>
        </p:nvPicPr>
        <p:blipFill>
          <a:blip r:embed="rId3">
            <a:alphaModFix/>
          </a:blip>
          <a:stretch>
            <a:fillRect/>
          </a:stretch>
        </p:blipFill>
        <p:spPr>
          <a:xfrm>
            <a:off x="714325" y="3029300"/>
            <a:ext cx="7715351" cy="1492400"/>
          </a:xfrm>
          <a:prstGeom prst="rect">
            <a:avLst/>
          </a:prstGeom>
          <a:noFill/>
          <a:ln>
            <a:noFill/>
          </a:ln>
        </p:spPr>
      </p:pic>
      <p:sp>
        <p:nvSpPr>
          <p:cNvPr id="70" name="Google Shape;70;p15"/>
          <p:cNvSpPr txBox="1"/>
          <p:nvPr/>
        </p:nvSpPr>
        <p:spPr>
          <a:xfrm>
            <a:off x="441750" y="365850"/>
            <a:ext cx="8260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Impact"/>
                <a:ea typeface="Impact"/>
                <a:cs typeface="Impact"/>
                <a:sym typeface="Impact"/>
              </a:rPr>
              <a:t>Dataset from Kaggle - Personal Key Indicators of Heart Disease</a:t>
            </a:r>
            <a:endParaRPr sz="2400">
              <a:latin typeface="Impact"/>
              <a:ea typeface="Impact"/>
              <a:cs typeface="Impact"/>
              <a:sym typeface="Impac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3CE"/>
        </a:solidFill>
      </p:bgPr>
    </p:bg>
    <p:spTree>
      <p:nvGrpSpPr>
        <p:cNvPr id="74" name="Shape 74"/>
        <p:cNvGrpSpPr/>
        <p:nvPr/>
      </p:nvGrpSpPr>
      <p:grpSpPr>
        <a:xfrm>
          <a:off x="0" y="0"/>
          <a:ext cx="0" cy="0"/>
          <a:chOff x="0" y="0"/>
          <a:chExt cx="0" cy="0"/>
        </a:xfrm>
      </p:grpSpPr>
      <p:sp>
        <p:nvSpPr>
          <p:cNvPr id="75" name="Google Shape;75;p16"/>
          <p:cNvSpPr txBox="1"/>
          <p:nvPr/>
        </p:nvSpPr>
        <p:spPr>
          <a:xfrm>
            <a:off x="457200" y="375175"/>
            <a:ext cx="8260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Impact"/>
                <a:ea typeface="Impact"/>
                <a:cs typeface="Impact"/>
                <a:sym typeface="Impact"/>
              </a:rPr>
              <a:t>Problem Formulation</a:t>
            </a:r>
            <a:endParaRPr sz="2400">
              <a:latin typeface="Impact"/>
              <a:ea typeface="Impact"/>
              <a:cs typeface="Impact"/>
              <a:sym typeface="Impact"/>
            </a:endParaRPr>
          </a:p>
        </p:txBody>
      </p:sp>
      <p:sp>
        <p:nvSpPr>
          <p:cNvPr id="76" name="Google Shape;76;p16"/>
          <p:cNvSpPr txBox="1"/>
          <p:nvPr/>
        </p:nvSpPr>
        <p:spPr>
          <a:xfrm>
            <a:off x="457200" y="2764225"/>
            <a:ext cx="8260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Impact"/>
                <a:ea typeface="Impact"/>
                <a:cs typeface="Impact"/>
                <a:sym typeface="Impact"/>
              </a:rPr>
              <a:t>What are the variables?</a:t>
            </a:r>
            <a:endParaRPr sz="2400">
              <a:latin typeface="Impact"/>
              <a:ea typeface="Impact"/>
              <a:cs typeface="Impact"/>
              <a:sym typeface="Impact"/>
            </a:endParaRPr>
          </a:p>
        </p:txBody>
      </p:sp>
      <p:sp>
        <p:nvSpPr>
          <p:cNvPr id="77" name="Google Shape;77;p16"/>
          <p:cNvSpPr txBox="1"/>
          <p:nvPr>
            <p:ph type="ctrTitle"/>
          </p:nvPr>
        </p:nvSpPr>
        <p:spPr>
          <a:xfrm>
            <a:off x="472700" y="3482600"/>
            <a:ext cx="7635300" cy="1188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Response Variable: </a:t>
            </a:r>
            <a:r>
              <a:rPr b="1" lang="en" sz="1400"/>
              <a:t>HeartDisease</a:t>
            </a:r>
            <a:endParaRPr b="1" sz="1400"/>
          </a:p>
          <a:p>
            <a:pPr indent="-317500" lvl="0" marL="457200" rtl="0" algn="l">
              <a:lnSpc>
                <a:spcPct val="150000"/>
              </a:lnSpc>
              <a:spcBef>
                <a:spcPts val="0"/>
              </a:spcBef>
              <a:spcAft>
                <a:spcPts val="0"/>
              </a:spcAft>
              <a:buSzPts val="1400"/>
              <a:buChar char="●"/>
            </a:pPr>
            <a:r>
              <a:rPr lang="en" sz="1400"/>
              <a:t>Numeric </a:t>
            </a:r>
            <a:r>
              <a:rPr lang="en" sz="1400"/>
              <a:t>Predictor</a:t>
            </a:r>
            <a:r>
              <a:rPr lang="en" sz="1400"/>
              <a:t> Variables: </a:t>
            </a:r>
            <a:r>
              <a:rPr b="1" lang="en" sz="1400"/>
              <a:t>BMI, PhysicalHealth, MentalHealth, SleepTime</a:t>
            </a:r>
            <a:endParaRPr b="1" sz="1400"/>
          </a:p>
          <a:p>
            <a:pPr indent="-317500" lvl="0" marL="457200" rtl="0" algn="l">
              <a:lnSpc>
                <a:spcPct val="150000"/>
              </a:lnSpc>
              <a:spcBef>
                <a:spcPts val="0"/>
              </a:spcBef>
              <a:spcAft>
                <a:spcPts val="0"/>
              </a:spcAft>
              <a:buSzPts val="1400"/>
              <a:buChar char="●"/>
            </a:pPr>
            <a:r>
              <a:rPr lang="en" sz="1400"/>
              <a:t>Categorical</a:t>
            </a:r>
            <a:r>
              <a:rPr lang="en" sz="1400"/>
              <a:t> Predictor Variables: </a:t>
            </a:r>
            <a:r>
              <a:rPr b="1" lang="en" sz="1400"/>
              <a:t>Smoking, AlcoholDrinking, AgeCategory, GenHealth</a:t>
            </a:r>
            <a:endParaRPr b="1" sz="1400"/>
          </a:p>
        </p:txBody>
      </p:sp>
      <p:sp>
        <p:nvSpPr>
          <p:cNvPr id="78" name="Google Shape;78;p16"/>
          <p:cNvSpPr txBox="1"/>
          <p:nvPr>
            <p:ph type="ctrTitle"/>
          </p:nvPr>
        </p:nvSpPr>
        <p:spPr>
          <a:xfrm>
            <a:off x="640800" y="1107401"/>
            <a:ext cx="7635300" cy="1328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How does the different </a:t>
            </a:r>
            <a:r>
              <a:rPr lang="en" sz="1400"/>
              <a:t>variables</a:t>
            </a:r>
            <a:r>
              <a:rPr lang="en" sz="1400"/>
              <a:t> which shows </a:t>
            </a:r>
            <a:r>
              <a:rPr lang="en" sz="1400"/>
              <a:t>individuals</a:t>
            </a:r>
            <a:r>
              <a:rPr lang="en" sz="1400"/>
              <a:t> personal habits affect the result of Heart Disease in the dataset. </a:t>
            </a:r>
            <a:endParaRPr sz="1400"/>
          </a:p>
          <a:p>
            <a:pPr indent="-317500" lvl="0" marL="457200" rtl="0" algn="l">
              <a:lnSpc>
                <a:spcPct val="150000"/>
              </a:lnSpc>
              <a:spcBef>
                <a:spcPts val="0"/>
              </a:spcBef>
              <a:spcAft>
                <a:spcPts val="0"/>
              </a:spcAft>
              <a:buSzPts val="1400"/>
              <a:buChar char="●"/>
            </a:pPr>
            <a:r>
              <a:rPr lang="en" sz="1400"/>
              <a:t>Goal is to create a optimised Decision Tree that best identify the risk of a personal having Heart disease based on personal habits.</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3CE"/>
        </a:solidFill>
      </p:bgPr>
    </p:bg>
    <p:spTree>
      <p:nvGrpSpPr>
        <p:cNvPr id="82" name="Shape 82"/>
        <p:cNvGrpSpPr/>
        <p:nvPr/>
      </p:nvGrpSpPr>
      <p:grpSpPr>
        <a:xfrm>
          <a:off x="0" y="0"/>
          <a:ext cx="0" cy="0"/>
          <a:chOff x="0" y="0"/>
          <a:chExt cx="0" cy="0"/>
        </a:xfrm>
      </p:grpSpPr>
      <p:pic>
        <p:nvPicPr>
          <p:cNvPr id="83" name="Google Shape;83;p17"/>
          <p:cNvPicPr preferRelativeResize="0"/>
          <p:nvPr/>
        </p:nvPicPr>
        <p:blipFill>
          <a:blip r:embed="rId3">
            <a:alphaModFix/>
          </a:blip>
          <a:stretch>
            <a:fillRect/>
          </a:stretch>
        </p:blipFill>
        <p:spPr>
          <a:xfrm>
            <a:off x="734550" y="1096250"/>
            <a:ext cx="3810301" cy="3674576"/>
          </a:xfrm>
          <a:prstGeom prst="rect">
            <a:avLst/>
          </a:prstGeom>
          <a:noFill/>
          <a:ln>
            <a:noFill/>
          </a:ln>
        </p:spPr>
      </p:pic>
      <p:sp>
        <p:nvSpPr>
          <p:cNvPr id="84" name="Google Shape;84;p17"/>
          <p:cNvSpPr txBox="1"/>
          <p:nvPr/>
        </p:nvSpPr>
        <p:spPr>
          <a:xfrm>
            <a:off x="457200" y="375175"/>
            <a:ext cx="462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Impact"/>
                <a:ea typeface="Impact"/>
                <a:cs typeface="Impact"/>
                <a:sym typeface="Impact"/>
              </a:rPr>
              <a:t>Response</a:t>
            </a:r>
            <a:r>
              <a:rPr lang="en" sz="2400">
                <a:latin typeface="Impact"/>
                <a:ea typeface="Impact"/>
                <a:cs typeface="Impact"/>
                <a:sym typeface="Impact"/>
              </a:rPr>
              <a:t> Variable - HeartDisease</a:t>
            </a:r>
            <a:endParaRPr sz="2400">
              <a:latin typeface="Impact"/>
              <a:ea typeface="Impact"/>
              <a:cs typeface="Impact"/>
              <a:sym typeface="Impact"/>
            </a:endParaRPr>
          </a:p>
        </p:txBody>
      </p:sp>
      <p:sp>
        <p:nvSpPr>
          <p:cNvPr id="85" name="Google Shape;85;p17"/>
          <p:cNvSpPr txBox="1"/>
          <p:nvPr>
            <p:ph type="ctrTitle"/>
          </p:nvPr>
        </p:nvSpPr>
        <p:spPr>
          <a:xfrm>
            <a:off x="4951200" y="1266925"/>
            <a:ext cx="3410400" cy="14334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Ratio of Having HeartDisease</a:t>
            </a:r>
            <a:endParaRPr sz="1400"/>
          </a:p>
          <a:p>
            <a:pPr indent="0" lvl="0" marL="457200" rtl="0" algn="l">
              <a:lnSpc>
                <a:spcPct val="115000"/>
              </a:lnSpc>
              <a:spcBef>
                <a:spcPts val="0"/>
              </a:spcBef>
              <a:spcAft>
                <a:spcPts val="0"/>
              </a:spcAft>
              <a:buNone/>
            </a:pPr>
            <a:r>
              <a:rPr b="1" lang="en" sz="1400"/>
              <a:t>No : Yes =  7802 : 266</a:t>
            </a:r>
            <a:endParaRPr b="1" sz="1400"/>
          </a:p>
          <a:p>
            <a:pPr indent="0" lvl="0" marL="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lang="en" sz="1400"/>
              <a:t>There is a large class </a:t>
            </a:r>
            <a:r>
              <a:rPr b="1" lang="en" sz="1400"/>
              <a:t>imbalance</a:t>
            </a:r>
            <a:r>
              <a:rPr lang="en" sz="1400"/>
              <a:t> in the response variable. </a:t>
            </a:r>
            <a:endParaRPr sz="1400"/>
          </a:p>
        </p:txBody>
      </p:sp>
      <p:pic>
        <p:nvPicPr>
          <p:cNvPr id="86" name="Google Shape;86;p17"/>
          <p:cNvPicPr preferRelativeResize="0"/>
          <p:nvPr/>
        </p:nvPicPr>
        <p:blipFill>
          <a:blip r:embed="rId4">
            <a:alphaModFix/>
          </a:blip>
          <a:stretch>
            <a:fillRect/>
          </a:stretch>
        </p:blipFill>
        <p:spPr>
          <a:xfrm>
            <a:off x="5198474" y="2842705"/>
            <a:ext cx="3163125" cy="210664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90" name="Shape 90"/>
        <p:cNvGrpSpPr/>
        <p:nvPr/>
      </p:nvGrpSpPr>
      <p:grpSpPr>
        <a:xfrm>
          <a:off x="0" y="0"/>
          <a:ext cx="0" cy="0"/>
          <a:chOff x="0" y="0"/>
          <a:chExt cx="0" cy="0"/>
        </a:xfrm>
      </p:grpSpPr>
      <p:sp>
        <p:nvSpPr>
          <p:cNvPr id="91" name="Google Shape;91;p18"/>
          <p:cNvSpPr txBox="1"/>
          <p:nvPr/>
        </p:nvSpPr>
        <p:spPr>
          <a:xfrm>
            <a:off x="457200" y="375175"/>
            <a:ext cx="6065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Impact"/>
                <a:ea typeface="Impact"/>
                <a:cs typeface="Impact"/>
                <a:sym typeface="Impact"/>
              </a:rPr>
              <a:t>Exploratory Data Analysis - Numeric Variables</a:t>
            </a:r>
            <a:endParaRPr sz="2400">
              <a:latin typeface="Impact"/>
              <a:ea typeface="Impact"/>
              <a:cs typeface="Impact"/>
              <a:sym typeface="Impact"/>
            </a:endParaRPr>
          </a:p>
        </p:txBody>
      </p:sp>
      <p:pic>
        <p:nvPicPr>
          <p:cNvPr id="92" name="Google Shape;92;p18"/>
          <p:cNvPicPr preferRelativeResize="0"/>
          <p:nvPr/>
        </p:nvPicPr>
        <p:blipFill>
          <a:blip r:embed="rId3">
            <a:alphaModFix/>
          </a:blip>
          <a:stretch>
            <a:fillRect/>
          </a:stretch>
        </p:blipFill>
        <p:spPr>
          <a:xfrm>
            <a:off x="1404588" y="1198450"/>
            <a:ext cx="6334825" cy="3521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96"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384400" y="1178563"/>
            <a:ext cx="5727350" cy="1590925"/>
          </a:xfrm>
          <a:prstGeom prst="rect">
            <a:avLst/>
          </a:prstGeom>
          <a:noFill/>
          <a:ln>
            <a:noFill/>
          </a:ln>
        </p:spPr>
      </p:pic>
      <p:pic>
        <p:nvPicPr>
          <p:cNvPr id="98" name="Google Shape;98;p19"/>
          <p:cNvPicPr preferRelativeResize="0"/>
          <p:nvPr/>
        </p:nvPicPr>
        <p:blipFill>
          <a:blip r:embed="rId4">
            <a:alphaModFix/>
          </a:blip>
          <a:stretch>
            <a:fillRect/>
          </a:stretch>
        </p:blipFill>
        <p:spPr>
          <a:xfrm>
            <a:off x="1577425" y="3018800"/>
            <a:ext cx="4534323" cy="1796775"/>
          </a:xfrm>
          <a:prstGeom prst="rect">
            <a:avLst/>
          </a:prstGeom>
          <a:noFill/>
          <a:ln>
            <a:noFill/>
          </a:ln>
        </p:spPr>
      </p:pic>
      <p:sp>
        <p:nvSpPr>
          <p:cNvPr id="99" name="Google Shape;99;p19"/>
          <p:cNvSpPr txBox="1"/>
          <p:nvPr/>
        </p:nvSpPr>
        <p:spPr>
          <a:xfrm>
            <a:off x="457200" y="375175"/>
            <a:ext cx="3110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Impact"/>
                <a:ea typeface="Impact"/>
                <a:cs typeface="Impact"/>
                <a:sym typeface="Impact"/>
              </a:rPr>
              <a:t>Numeric Variable - BMI</a:t>
            </a:r>
            <a:endParaRPr sz="2400">
              <a:latin typeface="Impact"/>
              <a:ea typeface="Impact"/>
              <a:cs typeface="Impact"/>
              <a:sym typeface="Impact"/>
            </a:endParaRPr>
          </a:p>
        </p:txBody>
      </p:sp>
      <p:sp>
        <p:nvSpPr>
          <p:cNvPr id="100" name="Google Shape;100;p19"/>
          <p:cNvSpPr txBox="1"/>
          <p:nvPr>
            <p:ph type="ctrTitle"/>
          </p:nvPr>
        </p:nvSpPr>
        <p:spPr>
          <a:xfrm>
            <a:off x="6153912" y="1178575"/>
            <a:ext cx="2506200" cy="36456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BMI has the median of around 24.56, with 75% of the data in the range of 22 to 27.5.</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en" sz="1200"/>
              <a:t>Most of the Yes entries for HeartDisease falls within the BMI range around 18 to 38.</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en" sz="1200"/>
              <a:t>U</a:t>
            </a:r>
            <a:r>
              <a:rPr lang="en" sz="1200"/>
              <a:t>seful predictor for the decision tree.</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04" name="Shape 104"/>
        <p:cNvGrpSpPr/>
        <p:nvPr/>
      </p:nvGrpSpPr>
      <p:grpSpPr>
        <a:xfrm>
          <a:off x="0" y="0"/>
          <a:ext cx="0" cy="0"/>
          <a:chOff x="0" y="0"/>
          <a:chExt cx="0" cy="0"/>
        </a:xfrm>
      </p:grpSpPr>
      <p:pic>
        <p:nvPicPr>
          <p:cNvPr id="105" name="Google Shape;105;p20"/>
          <p:cNvPicPr preferRelativeResize="0"/>
          <p:nvPr/>
        </p:nvPicPr>
        <p:blipFill>
          <a:blip r:embed="rId3">
            <a:alphaModFix/>
          </a:blip>
          <a:stretch>
            <a:fillRect/>
          </a:stretch>
        </p:blipFill>
        <p:spPr>
          <a:xfrm>
            <a:off x="384048" y="1178575"/>
            <a:ext cx="5714206" cy="1616400"/>
          </a:xfrm>
          <a:prstGeom prst="rect">
            <a:avLst/>
          </a:prstGeom>
          <a:noFill/>
          <a:ln>
            <a:noFill/>
          </a:ln>
        </p:spPr>
      </p:pic>
      <p:pic>
        <p:nvPicPr>
          <p:cNvPr id="106" name="Google Shape;106;p20"/>
          <p:cNvPicPr preferRelativeResize="0"/>
          <p:nvPr/>
        </p:nvPicPr>
        <p:blipFill>
          <a:blip r:embed="rId4">
            <a:alphaModFix/>
          </a:blip>
          <a:stretch>
            <a:fillRect/>
          </a:stretch>
        </p:blipFill>
        <p:spPr>
          <a:xfrm>
            <a:off x="1542648" y="2994775"/>
            <a:ext cx="4555603" cy="1796775"/>
          </a:xfrm>
          <a:prstGeom prst="rect">
            <a:avLst/>
          </a:prstGeom>
          <a:noFill/>
          <a:ln>
            <a:noFill/>
          </a:ln>
        </p:spPr>
      </p:pic>
      <p:sp>
        <p:nvSpPr>
          <p:cNvPr id="107" name="Google Shape;107;p20"/>
          <p:cNvSpPr txBox="1"/>
          <p:nvPr/>
        </p:nvSpPr>
        <p:spPr>
          <a:xfrm>
            <a:off x="457200" y="375175"/>
            <a:ext cx="534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Impact"/>
                <a:ea typeface="Impact"/>
                <a:cs typeface="Impact"/>
                <a:sym typeface="Impact"/>
              </a:rPr>
              <a:t>Numeric Variable - PhysicalHealth</a:t>
            </a:r>
            <a:endParaRPr sz="2400">
              <a:latin typeface="Impact"/>
              <a:ea typeface="Impact"/>
              <a:cs typeface="Impact"/>
              <a:sym typeface="Impact"/>
            </a:endParaRPr>
          </a:p>
        </p:txBody>
      </p:sp>
      <p:sp>
        <p:nvSpPr>
          <p:cNvPr id="108" name="Google Shape;108;p20"/>
          <p:cNvSpPr txBox="1"/>
          <p:nvPr>
            <p:ph type="ctrTitle"/>
          </p:nvPr>
        </p:nvSpPr>
        <p:spPr>
          <a:xfrm>
            <a:off x="6153912" y="1178575"/>
            <a:ext cx="2851500" cy="29559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Distribution of data is very uneven.</a:t>
            </a:r>
            <a:endParaRPr sz="1200"/>
          </a:p>
          <a:p>
            <a:pPr indent="0" lvl="0" marL="457200" rtl="0" algn="l">
              <a:lnSpc>
                <a:spcPct val="115000"/>
              </a:lnSpc>
              <a:spcBef>
                <a:spcPts val="0"/>
              </a:spcBef>
              <a:spcAft>
                <a:spcPts val="0"/>
              </a:spcAft>
              <a:buNone/>
            </a:pPr>
            <a:r>
              <a:rPr lang="en" sz="1200"/>
              <a:t> </a:t>
            </a:r>
            <a:endParaRPr sz="1200"/>
          </a:p>
          <a:p>
            <a:pPr indent="-304800" lvl="0" marL="457200" rtl="0" algn="l">
              <a:lnSpc>
                <a:spcPct val="115000"/>
              </a:lnSpc>
              <a:spcBef>
                <a:spcPts val="0"/>
              </a:spcBef>
              <a:spcAft>
                <a:spcPts val="0"/>
              </a:spcAft>
              <a:buSzPts val="1200"/>
              <a:buChar char="●"/>
            </a:pPr>
            <a:r>
              <a:rPr lang="en" sz="1200"/>
              <a:t>Yes entries for HeartDisease falls within the entire range for PhysicalHealth.</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en" sz="1200"/>
              <a:t>The huge amount of distribution data located at value 0.</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en" sz="1200"/>
              <a:t>Not a useful predictor for the decision tree.</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12" name="Shape 112"/>
        <p:cNvGrpSpPr/>
        <p:nvPr/>
      </p:nvGrpSpPr>
      <p:grpSpPr>
        <a:xfrm>
          <a:off x="0" y="0"/>
          <a:ext cx="0" cy="0"/>
          <a:chOff x="0" y="0"/>
          <a:chExt cx="0" cy="0"/>
        </a:xfrm>
      </p:grpSpPr>
      <p:pic>
        <p:nvPicPr>
          <p:cNvPr id="113" name="Google Shape;113;p21"/>
          <p:cNvPicPr preferRelativeResize="0"/>
          <p:nvPr/>
        </p:nvPicPr>
        <p:blipFill>
          <a:blip r:embed="rId3">
            <a:alphaModFix/>
          </a:blip>
          <a:stretch>
            <a:fillRect/>
          </a:stretch>
        </p:blipFill>
        <p:spPr>
          <a:xfrm>
            <a:off x="384048" y="1187937"/>
            <a:ext cx="5714199" cy="1597687"/>
          </a:xfrm>
          <a:prstGeom prst="rect">
            <a:avLst/>
          </a:prstGeom>
          <a:noFill/>
          <a:ln>
            <a:noFill/>
          </a:ln>
        </p:spPr>
      </p:pic>
      <p:pic>
        <p:nvPicPr>
          <p:cNvPr id="114" name="Google Shape;114;p21"/>
          <p:cNvPicPr preferRelativeResize="0"/>
          <p:nvPr/>
        </p:nvPicPr>
        <p:blipFill>
          <a:blip r:embed="rId4">
            <a:alphaModFix/>
          </a:blip>
          <a:stretch>
            <a:fillRect/>
          </a:stretch>
        </p:blipFill>
        <p:spPr>
          <a:xfrm>
            <a:off x="1542648" y="3044275"/>
            <a:ext cx="4555600" cy="1819407"/>
          </a:xfrm>
          <a:prstGeom prst="rect">
            <a:avLst/>
          </a:prstGeom>
          <a:noFill/>
          <a:ln>
            <a:noFill/>
          </a:ln>
        </p:spPr>
      </p:pic>
      <p:sp>
        <p:nvSpPr>
          <p:cNvPr id="115" name="Google Shape;115;p21"/>
          <p:cNvSpPr txBox="1"/>
          <p:nvPr>
            <p:ph type="ctrTitle"/>
          </p:nvPr>
        </p:nvSpPr>
        <p:spPr>
          <a:xfrm>
            <a:off x="6153912" y="1187925"/>
            <a:ext cx="2676000" cy="33111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D</a:t>
            </a:r>
            <a:r>
              <a:rPr lang="en" sz="1200"/>
              <a:t>istribution of data is very uneven. </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en" sz="1200"/>
              <a:t>Yes entries for HeartDisease falls within the entire range for MentalHealth.</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en" sz="1200"/>
              <a:t>The huge amount of distribution data located at value 0.</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en" sz="1200"/>
              <a:t>Not a useful predictor for the decision tree.</a:t>
            </a:r>
            <a:endParaRPr sz="1200"/>
          </a:p>
        </p:txBody>
      </p:sp>
      <p:sp>
        <p:nvSpPr>
          <p:cNvPr id="116" name="Google Shape;116;p21"/>
          <p:cNvSpPr txBox="1"/>
          <p:nvPr/>
        </p:nvSpPr>
        <p:spPr>
          <a:xfrm>
            <a:off x="457200" y="375175"/>
            <a:ext cx="534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Impact"/>
                <a:ea typeface="Impact"/>
                <a:cs typeface="Impact"/>
                <a:sym typeface="Impact"/>
              </a:rPr>
              <a:t>Numeric Variable - MentalHealth</a:t>
            </a:r>
            <a:endParaRPr sz="2400">
              <a:latin typeface="Impact"/>
              <a:ea typeface="Impact"/>
              <a:cs typeface="Impact"/>
              <a:sym typeface="Impac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